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slides/slide1.xml" ContentType="application/vnd.openxmlformats-officedocument.presentationml.slide+xml"/>
  <Override PartName="/ppt/slides/slide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diagrams/data1.xml" ContentType="application/vnd.openxmlformats-officedocument.drawingml.diagramData+xml"/>
  <Override PartName="/ppt/presentation.xml" ContentType="application/vnd.openxmlformats-officedocument.presentationml.presentation.main+xml"/>
  <Override PartName="/ppt/diagrams/data2.xml" ContentType="application/vnd.openxmlformats-officedocument.drawingml.diagramData+xml"/>
  <Override PartName="/ppt/slides/slide2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Layouts/slideLayout42.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theme/theme2.xml" ContentType="application/vnd.openxmlformats-officedocument.theme+xml"/>
  <Override PartName="/ppt/theme/theme1.xml" ContentType="application/vnd.openxmlformats-officedocument.theme+xml"/>
  <Override PartName="/ppt/theme/theme6.xml" ContentType="application/vnd.openxmlformats-officedocument.theme+xml"/>
  <Override PartName="/ppt/notesMasters/notesMaster1.xml" ContentType="application/vnd.openxmlformats-officedocument.presentationml.notesMaster+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84" r:id="rId1"/>
    <p:sldMasterId id="2147483696" r:id="rId2"/>
    <p:sldMasterId id="2147483704" r:id="rId3"/>
    <p:sldMasterId id="2147483716" r:id="rId4"/>
    <p:sldMasterId id="2147483672" r:id="rId5"/>
  </p:sldMasterIdLst>
  <p:notesMasterIdLst>
    <p:notesMasterId r:id="rId35"/>
  </p:notesMasterIdLst>
  <p:sldIdLst>
    <p:sldId id="821" r:id="rId6"/>
    <p:sldId id="260" r:id="rId7"/>
    <p:sldId id="263" r:id="rId8"/>
    <p:sldId id="415" r:id="rId9"/>
    <p:sldId id="417" r:id="rId10"/>
    <p:sldId id="418" r:id="rId11"/>
    <p:sldId id="451" r:id="rId12"/>
    <p:sldId id="264" r:id="rId13"/>
    <p:sldId id="810" r:id="rId14"/>
    <p:sldId id="269" r:id="rId15"/>
    <p:sldId id="275" r:id="rId16"/>
    <p:sldId id="421" r:id="rId17"/>
    <p:sldId id="282" r:id="rId18"/>
    <p:sldId id="285" r:id="rId19"/>
    <p:sldId id="293" r:id="rId20"/>
    <p:sldId id="294" r:id="rId21"/>
    <p:sldId id="298" r:id="rId22"/>
    <p:sldId id="390" r:id="rId23"/>
    <p:sldId id="391" r:id="rId24"/>
    <p:sldId id="261" r:id="rId25"/>
    <p:sldId id="262" r:id="rId26"/>
    <p:sldId id="812" r:id="rId27"/>
    <p:sldId id="816" r:id="rId28"/>
    <p:sldId id="811" r:id="rId29"/>
    <p:sldId id="814" r:id="rId30"/>
    <p:sldId id="822" r:id="rId31"/>
    <p:sldId id="819" r:id="rId32"/>
    <p:sldId id="820" r:id="rId33"/>
    <p:sldId id="30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80CF27-D419-453D-84F6-D4B3E123E189}" v="7" dt="2022-04-14T14:18:47.7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50" autoAdjust="0"/>
    <p:restoredTop sz="90553" autoAdjust="0"/>
  </p:normalViewPr>
  <p:slideViewPr>
    <p:cSldViewPr snapToGrid="0" snapToObjects="1">
      <p:cViewPr varScale="1">
        <p:scale>
          <a:sx n="100" d="100"/>
          <a:sy n="100" d="100"/>
        </p:scale>
        <p:origin x="77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customXml" Target="../customXml/item2.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43" Type="http://schemas.openxmlformats.org/officeDocument/2006/relationships/customXml" Target="../customXml/item3.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A025DE-7DEB-4A6D-976F-B7BAD7D8A97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91D5729E-983F-444A-AF93-809CFA10CCB9}">
      <dgm:prSet/>
      <dgm:spPr>
        <a:solidFill>
          <a:schemeClr val="accent2"/>
        </a:solidFill>
      </dgm:spPr>
      <dgm:t>
        <a:bodyPr/>
        <a:lstStyle/>
        <a:p>
          <a:r>
            <a:rPr lang="en-GB" b="1" i="0" dirty="0"/>
            <a:t>1960s UK</a:t>
          </a:r>
          <a:endParaRPr lang="en-US" dirty="0"/>
        </a:p>
      </dgm:t>
    </dgm:pt>
    <dgm:pt modelId="{8359DDA5-8443-404E-B778-D6D99BFADB34}" type="parTrans" cxnId="{CD81D591-5779-4D82-9B7B-EC255FFC91C3}">
      <dgm:prSet/>
      <dgm:spPr/>
      <dgm:t>
        <a:bodyPr/>
        <a:lstStyle/>
        <a:p>
          <a:endParaRPr lang="en-US"/>
        </a:p>
      </dgm:t>
    </dgm:pt>
    <dgm:pt modelId="{2AF00D34-E04C-435B-B9CA-B91F0BC85564}" type="sibTrans" cxnId="{CD81D591-5779-4D82-9B7B-EC255FFC91C3}">
      <dgm:prSet/>
      <dgm:spPr/>
      <dgm:t>
        <a:bodyPr/>
        <a:lstStyle/>
        <a:p>
          <a:endParaRPr lang="en-US"/>
        </a:p>
      </dgm:t>
    </dgm:pt>
    <dgm:pt modelId="{3B588F88-95EF-462D-9862-5249C7ED0CF8}">
      <dgm:prSet/>
      <dgm:spPr>
        <a:solidFill>
          <a:schemeClr val="accent2"/>
        </a:solidFill>
      </dgm:spPr>
      <dgm:t>
        <a:bodyPr/>
        <a:lstStyle/>
        <a:p>
          <a:r>
            <a:rPr lang="en-GB" b="0" i="0" dirty="0"/>
            <a:t>Significant increase in road traffic</a:t>
          </a:r>
          <a:endParaRPr lang="en-US" dirty="0"/>
        </a:p>
      </dgm:t>
    </dgm:pt>
    <dgm:pt modelId="{C28E77EF-C402-4DB4-A0C9-78967E4761D6}" type="parTrans" cxnId="{D8B2D334-285C-426D-8BA3-1E70367C4662}">
      <dgm:prSet/>
      <dgm:spPr/>
      <dgm:t>
        <a:bodyPr/>
        <a:lstStyle/>
        <a:p>
          <a:endParaRPr lang="en-US"/>
        </a:p>
      </dgm:t>
    </dgm:pt>
    <dgm:pt modelId="{6242A90F-080F-49BA-8200-BA32861B9ECA}" type="sibTrans" cxnId="{D8B2D334-285C-426D-8BA3-1E70367C4662}">
      <dgm:prSet/>
      <dgm:spPr/>
      <dgm:t>
        <a:bodyPr/>
        <a:lstStyle/>
        <a:p>
          <a:endParaRPr lang="en-US"/>
        </a:p>
      </dgm:t>
    </dgm:pt>
    <dgm:pt modelId="{7651BAF1-20B8-41E1-A06D-A013B277B3D9}">
      <dgm:prSet/>
      <dgm:spPr>
        <a:solidFill>
          <a:schemeClr val="accent2"/>
        </a:solidFill>
      </dgm:spPr>
      <dgm:t>
        <a:bodyPr/>
        <a:lstStyle/>
        <a:p>
          <a:r>
            <a:rPr lang="en-GB" b="0" i="0"/>
            <a:t>Increases in KSIs</a:t>
          </a:r>
          <a:endParaRPr lang="en-US"/>
        </a:p>
      </dgm:t>
    </dgm:pt>
    <dgm:pt modelId="{1CF4570E-A866-4B1E-869F-9FF365F6BBB4}" type="parTrans" cxnId="{B0947744-2413-45FB-9751-6AEC5A28475D}">
      <dgm:prSet/>
      <dgm:spPr/>
      <dgm:t>
        <a:bodyPr/>
        <a:lstStyle/>
        <a:p>
          <a:endParaRPr lang="en-US"/>
        </a:p>
      </dgm:t>
    </dgm:pt>
    <dgm:pt modelId="{59F95E77-F59E-4696-91BE-612A1FAB2F04}" type="sibTrans" cxnId="{B0947744-2413-45FB-9751-6AEC5A28475D}">
      <dgm:prSet/>
      <dgm:spPr/>
      <dgm:t>
        <a:bodyPr/>
        <a:lstStyle/>
        <a:p>
          <a:endParaRPr lang="en-US"/>
        </a:p>
      </dgm:t>
    </dgm:pt>
    <dgm:pt modelId="{152740D9-7649-446D-A495-2920BAC1D997}">
      <dgm:prSet/>
      <dgm:spPr>
        <a:solidFill>
          <a:schemeClr val="accent2"/>
        </a:solidFill>
      </dgm:spPr>
      <dgm:t>
        <a:bodyPr/>
        <a:lstStyle/>
        <a:p>
          <a:r>
            <a:rPr lang="en-GB" b="0" i="0" dirty="0"/>
            <a:t>Road deaths peaked at 7,985 in 1966 </a:t>
          </a:r>
          <a:endParaRPr lang="en-US" dirty="0"/>
        </a:p>
      </dgm:t>
    </dgm:pt>
    <dgm:pt modelId="{F21B4D69-56D9-4A76-B024-655FA40B2C42}" type="parTrans" cxnId="{53AB4552-E648-4E46-AC80-C9BC581FF4DE}">
      <dgm:prSet/>
      <dgm:spPr/>
      <dgm:t>
        <a:bodyPr/>
        <a:lstStyle/>
        <a:p>
          <a:endParaRPr lang="en-US"/>
        </a:p>
      </dgm:t>
    </dgm:pt>
    <dgm:pt modelId="{7A6A2A0D-29E1-4B5D-ADEE-665326C23667}" type="sibTrans" cxnId="{53AB4552-E648-4E46-AC80-C9BC581FF4DE}">
      <dgm:prSet/>
      <dgm:spPr/>
      <dgm:t>
        <a:bodyPr/>
        <a:lstStyle/>
        <a:p>
          <a:endParaRPr lang="en-US"/>
        </a:p>
      </dgm:t>
    </dgm:pt>
    <dgm:pt modelId="{7CE68C25-4516-4915-B16D-3B834EAAC7E0}">
      <dgm:prSet/>
      <dgm:spPr>
        <a:solidFill>
          <a:schemeClr val="accent2"/>
        </a:solidFill>
      </dgm:spPr>
      <dgm:t>
        <a:bodyPr/>
        <a:lstStyle/>
        <a:p>
          <a:r>
            <a:rPr lang="en-GB" b="0" i="0" dirty="0"/>
            <a:t>‘Black Spots’ identified at bends, junctions and  pedestrian crossings</a:t>
          </a:r>
          <a:endParaRPr lang="en-US" dirty="0"/>
        </a:p>
      </dgm:t>
    </dgm:pt>
    <dgm:pt modelId="{8B331CB1-C35D-42FC-974E-A2A608D99563}" type="parTrans" cxnId="{DE6773EB-0C7C-46FC-8C16-CE5612EA191F}">
      <dgm:prSet/>
      <dgm:spPr/>
      <dgm:t>
        <a:bodyPr/>
        <a:lstStyle/>
        <a:p>
          <a:endParaRPr lang="en-US"/>
        </a:p>
      </dgm:t>
    </dgm:pt>
    <dgm:pt modelId="{2C5828C3-D1F3-44D0-A4BB-D94133E82F69}" type="sibTrans" cxnId="{DE6773EB-0C7C-46FC-8C16-CE5612EA191F}">
      <dgm:prSet/>
      <dgm:spPr/>
      <dgm:t>
        <a:bodyPr/>
        <a:lstStyle/>
        <a:p>
          <a:endParaRPr lang="en-US"/>
        </a:p>
      </dgm:t>
    </dgm:pt>
    <dgm:pt modelId="{9E3755F5-3514-4B87-9337-72EC2D5D6085}" type="pres">
      <dgm:prSet presAssocID="{B1A025DE-7DEB-4A6D-976F-B7BAD7D8A97F}" presName="diagram" presStyleCnt="0">
        <dgm:presLayoutVars>
          <dgm:dir/>
          <dgm:resizeHandles val="exact"/>
        </dgm:presLayoutVars>
      </dgm:prSet>
      <dgm:spPr/>
    </dgm:pt>
    <dgm:pt modelId="{9C858F75-8AF4-452E-B5AD-716097BDE425}" type="pres">
      <dgm:prSet presAssocID="{91D5729E-983F-444A-AF93-809CFA10CCB9}" presName="node" presStyleLbl="node1" presStyleIdx="0" presStyleCnt="1">
        <dgm:presLayoutVars>
          <dgm:bulletEnabled val="1"/>
        </dgm:presLayoutVars>
      </dgm:prSet>
      <dgm:spPr/>
    </dgm:pt>
  </dgm:ptLst>
  <dgm:cxnLst>
    <dgm:cxn modelId="{70338C13-9DDE-4D71-B777-6853FB00A507}" type="presOf" srcId="{152740D9-7649-446D-A495-2920BAC1D997}" destId="{9C858F75-8AF4-452E-B5AD-716097BDE425}" srcOrd="0" destOrd="3" presId="urn:microsoft.com/office/officeart/2005/8/layout/default"/>
    <dgm:cxn modelId="{D8B2D334-285C-426D-8BA3-1E70367C4662}" srcId="{91D5729E-983F-444A-AF93-809CFA10CCB9}" destId="{3B588F88-95EF-462D-9862-5249C7ED0CF8}" srcOrd="0" destOrd="0" parTransId="{C28E77EF-C402-4DB4-A0C9-78967E4761D6}" sibTransId="{6242A90F-080F-49BA-8200-BA32861B9ECA}"/>
    <dgm:cxn modelId="{EE5CF838-2082-49B2-BA04-2F3AE832B29F}" type="presOf" srcId="{91D5729E-983F-444A-AF93-809CFA10CCB9}" destId="{9C858F75-8AF4-452E-B5AD-716097BDE425}" srcOrd="0" destOrd="0" presId="urn:microsoft.com/office/officeart/2005/8/layout/default"/>
    <dgm:cxn modelId="{B0947744-2413-45FB-9751-6AEC5A28475D}" srcId="{91D5729E-983F-444A-AF93-809CFA10CCB9}" destId="{7651BAF1-20B8-41E1-A06D-A013B277B3D9}" srcOrd="1" destOrd="0" parTransId="{1CF4570E-A866-4B1E-869F-9FF365F6BBB4}" sibTransId="{59F95E77-F59E-4696-91BE-612A1FAB2F04}"/>
    <dgm:cxn modelId="{738E256B-0CDE-4667-8746-E665BAC24E06}" type="presOf" srcId="{3B588F88-95EF-462D-9862-5249C7ED0CF8}" destId="{9C858F75-8AF4-452E-B5AD-716097BDE425}" srcOrd="0" destOrd="1" presId="urn:microsoft.com/office/officeart/2005/8/layout/default"/>
    <dgm:cxn modelId="{2AEECD50-768B-452E-9200-6E61F138B85C}" type="presOf" srcId="{7651BAF1-20B8-41E1-A06D-A013B277B3D9}" destId="{9C858F75-8AF4-452E-B5AD-716097BDE425}" srcOrd="0" destOrd="2" presId="urn:microsoft.com/office/officeart/2005/8/layout/default"/>
    <dgm:cxn modelId="{53AB4552-E648-4E46-AC80-C9BC581FF4DE}" srcId="{91D5729E-983F-444A-AF93-809CFA10CCB9}" destId="{152740D9-7649-446D-A495-2920BAC1D997}" srcOrd="2" destOrd="0" parTransId="{F21B4D69-56D9-4A76-B024-655FA40B2C42}" sibTransId="{7A6A2A0D-29E1-4B5D-ADEE-665326C23667}"/>
    <dgm:cxn modelId="{CD1C4189-8D00-414C-BE39-E89343BF0E12}" type="presOf" srcId="{7CE68C25-4516-4915-B16D-3B834EAAC7E0}" destId="{9C858F75-8AF4-452E-B5AD-716097BDE425}" srcOrd="0" destOrd="4" presId="urn:microsoft.com/office/officeart/2005/8/layout/default"/>
    <dgm:cxn modelId="{CD81D591-5779-4D82-9B7B-EC255FFC91C3}" srcId="{B1A025DE-7DEB-4A6D-976F-B7BAD7D8A97F}" destId="{91D5729E-983F-444A-AF93-809CFA10CCB9}" srcOrd="0" destOrd="0" parTransId="{8359DDA5-8443-404E-B778-D6D99BFADB34}" sibTransId="{2AF00D34-E04C-435B-B9CA-B91F0BC85564}"/>
    <dgm:cxn modelId="{E0A0C2A5-7E9B-4757-B06A-7EF418AFDD81}" type="presOf" srcId="{B1A025DE-7DEB-4A6D-976F-B7BAD7D8A97F}" destId="{9E3755F5-3514-4B87-9337-72EC2D5D6085}" srcOrd="0" destOrd="0" presId="urn:microsoft.com/office/officeart/2005/8/layout/default"/>
    <dgm:cxn modelId="{DE6773EB-0C7C-46FC-8C16-CE5612EA191F}" srcId="{91D5729E-983F-444A-AF93-809CFA10CCB9}" destId="{7CE68C25-4516-4915-B16D-3B834EAAC7E0}" srcOrd="3" destOrd="0" parTransId="{8B331CB1-C35D-42FC-974E-A2A608D99563}" sibTransId="{2C5828C3-D1F3-44D0-A4BB-D94133E82F69}"/>
    <dgm:cxn modelId="{CF1DD080-663C-4340-83D1-E4F292B05CF1}" type="presParOf" srcId="{9E3755F5-3514-4B87-9337-72EC2D5D6085}" destId="{9C858F75-8AF4-452E-B5AD-716097BDE425}"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E0F709-5D03-485F-8413-E6ACADA194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CF0EF5C-5D38-4CAB-B2B2-2E6D4C6FD4CD}">
      <dgm:prSet/>
      <dgm:spPr>
        <a:solidFill>
          <a:schemeClr val="accent2"/>
        </a:solidFill>
      </dgm:spPr>
      <dgm:t>
        <a:bodyPr/>
        <a:lstStyle/>
        <a:p>
          <a:r>
            <a:rPr lang="en-GB" dirty="0"/>
            <a:t>Accidents and casualties halved </a:t>
          </a:r>
          <a:r>
            <a:rPr lang="en-GB" b="1" dirty="0"/>
            <a:t>in year 1</a:t>
          </a:r>
          <a:endParaRPr lang="en-US" dirty="0"/>
        </a:p>
      </dgm:t>
    </dgm:pt>
    <dgm:pt modelId="{C52F354E-AD0F-4906-A833-8200DC9759AF}" type="parTrans" cxnId="{E9F9D259-764A-4268-B3E2-8312E2EB3497}">
      <dgm:prSet/>
      <dgm:spPr/>
      <dgm:t>
        <a:bodyPr/>
        <a:lstStyle/>
        <a:p>
          <a:endParaRPr lang="en-US"/>
        </a:p>
      </dgm:t>
    </dgm:pt>
    <dgm:pt modelId="{F03D241C-556D-4521-82A1-B5F099344F6C}" type="sibTrans" cxnId="{E9F9D259-764A-4268-B3E2-8312E2EB3497}">
      <dgm:prSet/>
      <dgm:spPr/>
      <dgm:t>
        <a:bodyPr/>
        <a:lstStyle/>
        <a:p>
          <a:endParaRPr lang="en-US"/>
        </a:p>
      </dgm:t>
    </dgm:pt>
    <dgm:pt modelId="{13124A19-D40C-445A-B338-42ACE35E3E11}">
      <dgm:prSet/>
      <dgm:spPr>
        <a:solidFill>
          <a:schemeClr val="accent2"/>
        </a:solidFill>
      </dgm:spPr>
      <dgm:t>
        <a:bodyPr/>
        <a:lstStyle/>
        <a:p>
          <a:r>
            <a:rPr lang="en-GB"/>
            <a:t>10 year programme was instigated</a:t>
          </a:r>
          <a:endParaRPr lang="en-US"/>
        </a:p>
      </dgm:t>
    </dgm:pt>
    <dgm:pt modelId="{DA466425-36B3-400B-B8CA-D49C9D4B0F86}" type="parTrans" cxnId="{5322D6C4-E34E-433D-A492-53479DAEEC42}">
      <dgm:prSet/>
      <dgm:spPr/>
      <dgm:t>
        <a:bodyPr/>
        <a:lstStyle/>
        <a:p>
          <a:endParaRPr lang="en-US"/>
        </a:p>
      </dgm:t>
    </dgm:pt>
    <dgm:pt modelId="{E6260FBD-7AFB-489C-A8C3-F1CB258C7FE3}" type="sibTrans" cxnId="{5322D6C4-E34E-433D-A492-53479DAEEC42}">
      <dgm:prSet/>
      <dgm:spPr/>
      <dgm:t>
        <a:bodyPr/>
        <a:lstStyle/>
        <a:p>
          <a:endParaRPr lang="en-US"/>
        </a:p>
      </dgm:t>
    </dgm:pt>
    <dgm:pt modelId="{FA1C8BFD-BAFB-48D3-A9D9-51A005BAA2FA}">
      <dgm:prSet/>
      <dgm:spPr>
        <a:solidFill>
          <a:schemeClr val="accent2"/>
        </a:solidFill>
      </dgm:spPr>
      <dgm:t>
        <a:bodyPr/>
        <a:lstStyle/>
        <a:p>
          <a:r>
            <a:rPr lang="en-GB" dirty="0"/>
            <a:t>Programme cost was covered </a:t>
          </a:r>
          <a:r>
            <a:rPr lang="en-GB" b="1" dirty="0"/>
            <a:t>8 fold</a:t>
          </a:r>
          <a:r>
            <a:rPr lang="en-GB" dirty="0"/>
            <a:t> in reduced accident costs</a:t>
          </a:r>
          <a:endParaRPr lang="en-US" dirty="0"/>
        </a:p>
      </dgm:t>
    </dgm:pt>
    <dgm:pt modelId="{55D438C6-3DF2-422B-A0FB-8E4958704644}" type="parTrans" cxnId="{FA13A9D5-02E4-4C29-9729-10DEC58282FC}">
      <dgm:prSet/>
      <dgm:spPr/>
      <dgm:t>
        <a:bodyPr/>
        <a:lstStyle/>
        <a:p>
          <a:endParaRPr lang="en-US"/>
        </a:p>
      </dgm:t>
    </dgm:pt>
    <dgm:pt modelId="{353263C0-1FE9-402F-BE6E-D000E284139E}" type="sibTrans" cxnId="{FA13A9D5-02E4-4C29-9729-10DEC58282FC}">
      <dgm:prSet/>
      <dgm:spPr/>
      <dgm:t>
        <a:bodyPr/>
        <a:lstStyle/>
        <a:p>
          <a:endParaRPr lang="en-US"/>
        </a:p>
      </dgm:t>
    </dgm:pt>
    <dgm:pt modelId="{4CE9C9EC-B446-4FEF-B4B6-A3B4DBF39AAE}">
      <dgm:prSet/>
      <dgm:spPr>
        <a:solidFill>
          <a:schemeClr val="accent2"/>
        </a:solidFill>
      </dgm:spPr>
      <dgm:t>
        <a:bodyPr/>
        <a:lstStyle/>
        <a:p>
          <a:r>
            <a:rPr lang="en-GB"/>
            <a:t>Effective life of HFS found to exceed </a:t>
          </a:r>
          <a:r>
            <a:rPr lang="en-GB" b="1" u="sng"/>
            <a:t>10 years</a:t>
          </a:r>
          <a:endParaRPr lang="en-US"/>
        </a:p>
      </dgm:t>
    </dgm:pt>
    <dgm:pt modelId="{013862B7-737A-4017-8946-C15DEE577066}" type="parTrans" cxnId="{3EDE848A-B23B-4029-B8D0-491FE754E0FF}">
      <dgm:prSet/>
      <dgm:spPr/>
      <dgm:t>
        <a:bodyPr/>
        <a:lstStyle/>
        <a:p>
          <a:endParaRPr lang="en-US"/>
        </a:p>
      </dgm:t>
    </dgm:pt>
    <dgm:pt modelId="{0A097E0D-F1CC-4198-BAD6-782976F44621}" type="sibTrans" cxnId="{3EDE848A-B23B-4029-B8D0-491FE754E0FF}">
      <dgm:prSet/>
      <dgm:spPr/>
      <dgm:t>
        <a:bodyPr/>
        <a:lstStyle/>
        <a:p>
          <a:endParaRPr lang="en-US"/>
        </a:p>
      </dgm:t>
    </dgm:pt>
    <dgm:pt modelId="{035BA396-8E58-4235-9B11-1ED1C37A5483}">
      <dgm:prSet/>
      <dgm:spPr>
        <a:solidFill>
          <a:schemeClr val="accent2"/>
        </a:solidFill>
      </dgm:spPr>
      <dgm:t>
        <a:bodyPr/>
        <a:lstStyle/>
        <a:p>
          <a:r>
            <a:rPr lang="en-GB"/>
            <a:t>First system marketed as </a:t>
          </a:r>
          <a:r>
            <a:rPr lang="en-GB" b="1"/>
            <a:t>‘SHELLGRIP</a:t>
          </a:r>
          <a:r>
            <a:rPr lang="en-GB" b="1" baseline="30000"/>
            <a:t>®</a:t>
          </a:r>
          <a:r>
            <a:rPr lang="en-GB" b="1"/>
            <a:t>’ </a:t>
          </a:r>
          <a:endParaRPr lang="en-US"/>
        </a:p>
      </dgm:t>
    </dgm:pt>
    <dgm:pt modelId="{799FFF6D-F81E-4631-983A-6622F50BE983}" type="parTrans" cxnId="{7ECA9991-C885-4F66-B94D-5C35B4791397}">
      <dgm:prSet/>
      <dgm:spPr/>
      <dgm:t>
        <a:bodyPr/>
        <a:lstStyle/>
        <a:p>
          <a:endParaRPr lang="en-US"/>
        </a:p>
      </dgm:t>
    </dgm:pt>
    <dgm:pt modelId="{13D51B13-8095-473C-AA4D-FDFAF2266AAD}" type="sibTrans" cxnId="{7ECA9991-C885-4F66-B94D-5C35B4791397}">
      <dgm:prSet/>
      <dgm:spPr/>
      <dgm:t>
        <a:bodyPr/>
        <a:lstStyle/>
        <a:p>
          <a:endParaRPr lang="en-US"/>
        </a:p>
      </dgm:t>
    </dgm:pt>
    <dgm:pt modelId="{B702697B-2601-47E3-91C7-89DC21AE9727}">
      <dgm:prSet/>
      <dgm:spPr>
        <a:solidFill>
          <a:schemeClr val="accent2"/>
        </a:solidFill>
      </dgm:spPr>
      <dgm:t>
        <a:bodyPr/>
        <a:lstStyle/>
        <a:p>
          <a:r>
            <a:rPr lang="en-GB" dirty="0"/>
            <a:t>HFS specified in Series 900 of the Specification for Highway Works – Clause 924</a:t>
          </a:r>
          <a:endParaRPr lang="en-US" dirty="0"/>
        </a:p>
      </dgm:t>
    </dgm:pt>
    <dgm:pt modelId="{29577DC7-FA5F-4376-862B-0798E893CAA9}" type="parTrans" cxnId="{F9EA5844-6008-43B8-9829-99070CB43E30}">
      <dgm:prSet/>
      <dgm:spPr/>
      <dgm:t>
        <a:bodyPr/>
        <a:lstStyle/>
        <a:p>
          <a:endParaRPr lang="en-US"/>
        </a:p>
      </dgm:t>
    </dgm:pt>
    <dgm:pt modelId="{93096166-FEE7-4FBA-9514-455C1EE1E92D}" type="sibTrans" cxnId="{F9EA5844-6008-43B8-9829-99070CB43E30}">
      <dgm:prSet/>
      <dgm:spPr/>
      <dgm:t>
        <a:bodyPr/>
        <a:lstStyle/>
        <a:p>
          <a:endParaRPr lang="en-US"/>
        </a:p>
      </dgm:t>
    </dgm:pt>
    <dgm:pt modelId="{47990AA9-80EE-4CA6-933E-7E53995C8B72}" type="pres">
      <dgm:prSet presAssocID="{C0E0F709-5D03-485F-8413-E6ACADA194CF}" presName="linear" presStyleCnt="0">
        <dgm:presLayoutVars>
          <dgm:animLvl val="lvl"/>
          <dgm:resizeHandles val="exact"/>
        </dgm:presLayoutVars>
      </dgm:prSet>
      <dgm:spPr/>
    </dgm:pt>
    <dgm:pt modelId="{E13F9C04-7FF0-4528-8320-71C3DE7E0072}" type="pres">
      <dgm:prSet presAssocID="{8CF0EF5C-5D38-4CAB-B2B2-2E6D4C6FD4CD}" presName="parentText" presStyleLbl="node1" presStyleIdx="0" presStyleCnt="6">
        <dgm:presLayoutVars>
          <dgm:chMax val="0"/>
          <dgm:bulletEnabled val="1"/>
        </dgm:presLayoutVars>
      </dgm:prSet>
      <dgm:spPr/>
    </dgm:pt>
    <dgm:pt modelId="{B104B48F-8C4A-4101-89EB-994D343E1B4D}" type="pres">
      <dgm:prSet presAssocID="{F03D241C-556D-4521-82A1-B5F099344F6C}" presName="spacer" presStyleCnt="0"/>
      <dgm:spPr/>
    </dgm:pt>
    <dgm:pt modelId="{5500270F-4BCF-40A4-810F-C764F19CA17D}" type="pres">
      <dgm:prSet presAssocID="{13124A19-D40C-445A-B338-42ACE35E3E11}" presName="parentText" presStyleLbl="node1" presStyleIdx="1" presStyleCnt="6">
        <dgm:presLayoutVars>
          <dgm:chMax val="0"/>
          <dgm:bulletEnabled val="1"/>
        </dgm:presLayoutVars>
      </dgm:prSet>
      <dgm:spPr/>
    </dgm:pt>
    <dgm:pt modelId="{7DA68FCE-099E-4D8A-9FC6-C6FAA850C2CF}" type="pres">
      <dgm:prSet presAssocID="{E6260FBD-7AFB-489C-A8C3-F1CB258C7FE3}" presName="spacer" presStyleCnt="0"/>
      <dgm:spPr/>
    </dgm:pt>
    <dgm:pt modelId="{E6FCB40B-BB4F-49F5-AB6A-397F973C80EE}" type="pres">
      <dgm:prSet presAssocID="{FA1C8BFD-BAFB-48D3-A9D9-51A005BAA2FA}" presName="parentText" presStyleLbl="node1" presStyleIdx="2" presStyleCnt="6">
        <dgm:presLayoutVars>
          <dgm:chMax val="0"/>
          <dgm:bulletEnabled val="1"/>
        </dgm:presLayoutVars>
      </dgm:prSet>
      <dgm:spPr/>
    </dgm:pt>
    <dgm:pt modelId="{EA0155BD-B5AD-48B8-B52E-D94A69FD2277}" type="pres">
      <dgm:prSet presAssocID="{353263C0-1FE9-402F-BE6E-D000E284139E}" presName="spacer" presStyleCnt="0"/>
      <dgm:spPr/>
    </dgm:pt>
    <dgm:pt modelId="{CACD88D6-CDAD-46C7-B5EE-959697DC26B0}" type="pres">
      <dgm:prSet presAssocID="{4CE9C9EC-B446-4FEF-B4B6-A3B4DBF39AAE}" presName="parentText" presStyleLbl="node1" presStyleIdx="3" presStyleCnt="6">
        <dgm:presLayoutVars>
          <dgm:chMax val="0"/>
          <dgm:bulletEnabled val="1"/>
        </dgm:presLayoutVars>
      </dgm:prSet>
      <dgm:spPr/>
    </dgm:pt>
    <dgm:pt modelId="{C37394AE-4DB8-41F8-B2BE-9E647FC2FEAC}" type="pres">
      <dgm:prSet presAssocID="{0A097E0D-F1CC-4198-BAD6-782976F44621}" presName="spacer" presStyleCnt="0"/>
      <dgm:spPr/>
    </dgm:pt>
    <dgm:pt modelId="{2FBA831B-6946-40E5-AE6F-DBFF738B2F6B}" type="pres">
      <dgm:prSet presAssocID="{035BA396-8E58-4235-9B11-1ED1C37A5483}" presName="parentText" presStyleLbl="node1" presStyleIdx="4" presStyleCnt="6">
        <dgm:presLayoutVars>
          <dgm:chMax val="0"/>
          <dgm:bulletEnabled val="1"/>
        </dgm:presLayoutVars>
      </dgm:prSet>
      <dgm:spPr/>
    </dgm:pt>
    <dgm:pt modelId="{F5CA5474-6719-4110-B2EF-A1A121237C7E}" type="pres">
      <dgm:prSet presAssocID="{13D51B13-8095-473C-AA4D-FDFAF2266AAD}" presName="spacer" presStyleCnt="0"/>
      <dgm:spPr/>
    </dgm:pt>
    <dgm:pt modelId="{78840C12-32CA-4884-96DB-0FD6AA6D631D}" type="pres">
      <dgm:prSet presAssocID="{B702697B-2601-47E3-91C7-89DC21AE9727}" presName="parentText" presStyleLbl="node1" presStyleIdx="5" presStyleCnt="6">
        <dgm:presLayoutVars>
          <dgm:chMax val="0"/>
          <dgm:bulletEnabled val="1"/>
        </dgm:presLayoutVars>
      </dgm:prSet>
      <dgm:spPr/>
    </dgm:pt>
  </dgm:ptLst>
  <dgm:cxnLst>
    <dgm:cxn modelId="{B946761E-9343-49F4-A999-13CAE3A918B9}" type="presOf" srcId="{4CE9C9EC-B446-4FEF-B4B6-A3B4DBF39AAE}" destId="{CACD88D6-CDAD-46C7-B5EE-959697DC26B0}" srcOrd="0" destOrd="0" presId="urn:microsoft.com/office/officeart/2005/8/layout/vList2"/>
    <dgm:cxn modelId="{AB47DC30-3792-41F3-91CC-468758BD9EFC}" type="presOf" srcId="{C0E0F709-5D03-485F-8413-E6ACADA194CF}" destId="{47990AA9-80EE-4CA6-933E-7E53995C8B72}" srcOrd="0" destOrd="0" presId="urn:microsoft.com/office/officeart/2005/8/layout/vList2"/>
    <dgm:cxn modelId="{E7912E64-E910-4242-B806-8677611BC0D9}" type="presOf" srcId="{13124A19-D40C-445A-B338-42ACE35E3E11}" destId="{5500270F-4BCF-40A4-810F-C764F19CA17D}" srcOrd="0" destOrd="0" presId="urn:microsoft.com/office/officeart/2005/8/layout/vList2"/>
    <dgm:cxn modelId="{F9EA5844-6008-43B8-9829-99070CB43E30}" srcId="{C0E0F709-5D03-485F-8413-E6ACADA194CF}" destId="{B702697B-2601-47E3-91C7-89DC21AE9727}" srcOrd="5" destOrd="0" parTransId="{29577DC7-FA5F-4376-862B-0798E893CAA9}" sibTransId="{93096166-FEE7-4FBA-9514-455C1EE1E92D}"/>
    <dgm:cxn modelId="{E9F9D259-764A-4268-B3E2-8312E2EB3497}" srcId="{C0E0F709-5D03-485F-8413-E6ACADA194CF}" destId="{8CF0EF5C-5D38-4CAB-B2B2-2E6D4C6FD4CD}" srcOrd="0" destOrd="0" parTransId="{C52F354E-AD0F-4906-A833-8200DC9759AF}" sibTransId="{F03D241C-556D-4521-82A1-B5F099344F6C}"/>
    <dgm:cxn modelId="{D3D15E5A-C2B1-4A18-899A-716B0903AD04}" type="presOf" srcId="{035BA396-8E58-4235-9B11-1ED1C37A5483}" destId="{2FBA831B-6946-40E5-AE6F-DBFF738B2F6B}" srcOrd="0" destOrd="0" presId="urn:microsoft.com/office/officeart/2005/8/layout/vList2"/>
    <dgm:cxn modelId="{3EDE848A-B23B-4029-B8D0-491FE754E0FF}" srcId="{C0E0F709-5D03-485F-8413-E6ACADA194CF}" destId="{4CE9C9EC-B446-4FEF-B4B6-A3B4DBF39AAE}" srcOrd="3" destOrd="0" parTransId="{013862B7-737A-4017-8946-C15DEE577066}" sibTransId="{0A097E0D-F1CC-4198-BAD6-782976F44621}"/>
    <dgm:cxn modelId="{7ECA9991-C885-4F66-B94D-5C35B4791397}" srcId="{C0E0F709-5D03-485F-8413-E6ACADA194CF}" destId="{035BA396-8E58-4235-9B11-1ED1C37A5483}" srcOrd="4" destOrd="0" parTransId="{799FFF6D-F81E-4631-983A-6622F50BE983}" sibTransId="{13D51B13-8095-473C-AA4D-FDFAF2266AAD}"/>
    <dgm:cxn modelId="{BCA179A6-1553-46ED-A3BC-EDFA47D903AA}" type="presOf" srcId="{B702697B-2601-47E3-91C7-89DC21AE9727}" destId="{78840C12-32CA-4884-96DB-0FD6AA6D631D}" srcOrd="0" destOrd="0" presId="urn:microsoft.com/office/officeart/2005/8/layout/vList2"/>
    <dgm:cxn modelId="{8F838BB0-13AE-4794-9B98-45437D714027}" type="presOf" srcId="{FA1C8BFD-BAFB-48D3-A9D9-51A005BAA2FA}" destId="{E6FCB40B-BB4F-49F5-AB6A-397F973C80EE}" srcOrd="0" destOrd="0" presId="urn:microsoft.com/office/officeart/2005/8/layout/vList2"/>
    <dgm:cxn modelId="{5322D6C4-E34E-433D-A492-53479DAEEC42}" srcId="{C0E0F709-5D03-485F-8413-E6ACADA194CF}" destId="{13124A19-D40C-445A-B338-42ACE35E3E11}" srcOrd="1" destOrd="0" parTransId="{DA466425-36B3-400B-B8CA-D49C9D4B0F86}" sibTransId="{E6260FBD-7AFB-489C-A8C3-F1CB258C7FE3}"/>
    <dgm:cxn modelId="{A34722D1-1D6F-448B-A267-5744A04EFF50}" type="presOf" srcId="{8CF0EF5C-5D38-4CAB-B2B2-2E6D4C6FD4CD}" destId="{E13F9C04-7FF0-4528-8320-71C3DE7E0072}" srcOrd="0" destOrd="0" presId="urn:microsoft.com/office/officeart/2005/8/layout/vList2"/>
    <dgm:cxn modelId="{FA13A9D5-02E4-4C29-9729-10DEC58282FC}" srcId="{C0E0F709-5D03-485F-8413-E6ACADA194CF}" destId="{FA1C8BFD-BAFB-48D3-A9D9-51A005BAA2FA}" srcOrd="2" destOrd="0" parTransId="{55D438C6-3DF2-422B-A0FB-8E4958704644}" sibTransId="{353263C0-1FE9-402F-BE6E-D000E284139E}"/>
    <dgm:cxn modelId="{BAD40167-7EA4-45F7-9A8B-F0D7022E0FF3}" type="presParOf" srcId="{47990AA9-80EE-4CA6-933E-7E53995C8B72}" destId="{E13F9C04-7FF0-4528-8320-71C3DE7E0072}" srcOrd="0" destOrd="0" presId="urn:microsoft.com/office/officeart/2005/8/layout/vList2"/>
    <dgm:cxn modelId="{1F7527FB-8698-42B7-819C-8D357091BC35}" type="presParOf" srcId="{47990AA9-80EE-4CA6-933E-7E53995C8B72}" destId="{B104B48F-8C4A-4101-89EB-994D343E1B4D}" srcOrd="1" destOrd="0" presId="urn:microsoft.com/office/officeart/2005/8/layout/vList2"/>
    <dgm:cxn modelId="{EC57693E-4D4B-449F-A4ED-A6050E7BAA2C}" type="presParOf" srcId="{47990AA9-80EE-4CA6-933E-7E53995C8B72}" destId="{5500270F-4BCF-40A4-810F-C764F19CA17D}" srcOrd="2" destOrd="0" presId="urn:microsoft.com/office/officeart/2005/8/layout/vList2"/>
    <dgm:cxn modelId="{61D68B1E-35E0-4DCA-9E90-33198CFDB15E}" type="presParOf" srcId="{47990AA9-80EE-4CA6-933E-7E53995C8B72}" destId="{7DA68FCE-099E-4D8A-9FC6-C6FAA850C2CF}" srcOrd="3" destOrd="0" presId="urn:microsoft.com/office/officeart/2005/8/layout/vList2"/>
    <dgm:cxn modelId="{7184116B-5B0C-4E33-AEB9-D12EAF7D9407}" type="presParOf" srcId="{47990AA9-80EE-4CA6-933E-7E53995C8B72}" destId="{E6FCB40B-BB4F-49F5-AB6A-397F973C80EE}" srcOrd="4" destOrd="0" presId="urn:microsoft.com/office/officeart/2005/8/layout/vList2"/>
    <dgm:cxn modelId="{A185C9AA-60B3-4449-B9F1-2DD65D057B45}" type="presParOf" srcId="{47990AA9-80EE-4CA6-933E-7E53995C8B72}" destId="{EA0155BD-B5AD-48B8-B52E-D94A69FD2277}" srcOrd="5" destOrd="0" presId="urn:microsoft.com/office/officeart/2005/8/layout/vList2"/>
    <dgm:cxn modelId="{6616739D-D58F-4C8C-9D28-D5D63263AFF4}" type="presParOf" srcId="{47990AA9-80EE-4CA6-933E-7E53995C8B72}" destId="{CACD88D6-CDAD-46C7-B5EE-959697DC26B0}" srcOrd="6" destOrd="0" presId="urn:microsoft.com/office/officeart/2005/8/layout/vList2"/>
    <dgm:cxn modelId="{9DE68CAB-4DED-4B95-A96B-ADCB964C1292}" type="presParOf" srcId="{47990AA9-80EE-4CA6-933E-7E53995C8B72}" destId="{C37394AE-4DB8-41F8-B2BE-9E647FC2FEAC}" srcOrd="7" destOrd="0" presId="urn:microsoft.com/office/officeart/2005/8/layout/vList2"/>
    <dgm:cxn modelId="{59D17C5E-07C2-4F21-9F2F-29158C3041A1}" type="presParOf" srcId="{47990AA9-80EE-4CA6-933E-7E53995C8B72}" destId="{2FBA831B-6946-40E5-AE6F-DBFF738B2F6B}" srcOrd="8" destOrd="0" presId="urn:microsoft.com/office/officeart/2005/8/layout/vList2"/>
    <dgm:cxn modelId="{E43C99CD-8F93-4A87-B24E-2392B8FF9B24}" type="presParOf" srcId="{47990AA9-80EE-4CA6-933E-7E53995C8B72}" destId="{F5CA5474-6719-4110-B2EF-A1A121237C7E}" srcOrd="9" destOrd="0" presId="urn:microsoft.com/office/officeart/2005/8/layout/vList2"/>
    <dgm:cxn modelId="{44F3EF68-3B32-4F50-9F65-47ACE5C96089}" type="presParOf" srcId="{47990AA9-80EE-4CA6-933E-7E53995C8B72}" destId="{78840C12-32CA-4884-96DB-0FD6AA6D631D}"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858F75-8AF4-452E-B5AD-716097BDE425}">
      <dsp:nvSpPr>
        <dsp:cNvPr id="0" name=""/>
        <dsp:cNvSpPr/>
      </dsp:nvSpPr>
      <dsp:spPr>
        <a:xfrm>
          <a:off x="0" y="527960"/>
          <a:ext cx="5945441" cy="3567265"/>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GB" sz="3600" b="1" i="0" kern="1200" dirty="0"/>
            <a:t>1960s UK</a:t>
          </a:r>
          <a:endParaRPr lang="en-US" sz="3600" kern="1200" dirty="0"/>
        </a:p>
        <a:p>
          <a:pPr marL="285750" lvl="1" indent="-285750" algn="l" defTabSz="1244600">
            <a:lnSpc>
              <a:spcPct val="90000"/>
            </a:lnSpc>
            <a:spcBef>
              <a:spcPct val="0"/>
            </a:spcBef>
            <a:spcAft>
              <a:spcPct val="15000"/>
            </a:spcAft>
            <a:buChar char="•"/>
          </a:pPr>
          <a:r>
            <a:rPr lang="en-GB" sz="2800" b="0" i="0" kern="1200" dirty="0"/>
            <a:t>Significant increase in road traffic</a:t>
          </a:r>
          <a:endParaRPr lang="en-US" sz="2800" kern="1200" dirty="0"/>
        </a:p>
        <a:p>
          <a:pPr marL="285750" lvl="1" indent="-285750" algn="l" defTabSz="1244600">
            <a:lnSpc>
              <a:spcPct val="90000"/>
            </a:lnSpc>
            <a:spcBef>
              <a:spcPct val="0"/>
            </a:spcBef>
            <a:spcAft>
              <a:spcPct val="15000"/>
            </a:spcAft>
            <a:buChar char="•"/>
          </a:pPr>
          <a:r>
            <a:rPr lang="en-GB" sz="2800" b="0" i="0" kern="1200"/>
            <a:t>Increases in KSIs</a:t>
          </a:r>
          <a:endParaRPr lang="en-US" sz="2800" kern="1200"/>
        </a:p>
        <a:p>
          <a:pPr marL="285750" lvl="1" indent="-285750" algn="l" defTabSz="1244600">
            <a:lnSpc>
              <a:spcPct val="90000"/>
            </a:lnSpc>
            <a:spcBef>
              <a:spcPct val="0"/>
            </a:spcBef>
            <a:spcAft>
              <a:spcPct val="15000"/>
            </a:spcAft>
            <a:buChar char="•"/>
          </a:pPr>
          <a:r>
            <a:rPr lang="en-GB" sz="2800" b="0" i="0" kern="1200" dirty="0"/>
            <a:t>Road deaths peaked at 7,985 in 1966 </a:t>
          </a:r>
          <a:endParaRPr lang="en-US" sz="2800" kern="1200" dirty="0"/>
        </a:p>
        <a:p>
          <a:pPr marL="285750" lvl="1" indent="-285750" algn="l" defTabSz="1244600">
            <a:lnSpc>
              <a:spcPct val="90000"/>
            </a:lnSpc>
            <a:spcBef>
              <a:spcPct val="0"/>
            </a:spcBef>
            <a:spcAft>
              <a:spcPct val="15000"/>
            </a:spcAft>
            <a:buChar char="•"/>
          </a:pPr>
          <a:r>
            <a:rPr lang="en-GB" sz="2800" b="0" i="0" kern="1200" dirty="0"/>
            <a:t>‘Black Spots’ identified at bends, junctions and  pedestrian crossings</a:t>
          </a:r>
          <a:endParaRPr lang="en-US" sz="2800" kern="1200" dirty="0"/>
        </a:p>
      </dsp:txBody>
      <dsp:txXfrm>
        <a:off x="0" y="527960"/>
        <a:ext cx="5945441" cy="35672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3F9C04-7FF0-4528-8320-71C3DE7E0072}">
      <dsp:nvSpPr>
        <dsp:cNvPr id="0" name=""/>
        <dsp:cNvSpPr/>
      </dsp:nvSpPr>
      <dsp:spPr>
        <a:xfrm>
          <a:off x="0" y="463291"/>
          <a:ext cx="11088547" cy="623610"/>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dirty="0"/>
            <a:t>Accidents and casualties halved </a:t>
          </a:r>
          <a:r>
            <a:rPr lang="en-GB" sz="2600" b="1" kern="1200" dirty="0"/>
            <a:t>in year 1</a:t>
          </a:r>
          <a:endParaRPr lang="en-US" sz="2600" kern="1200" dirty="0"/>
        </a:p>
      </dsp:txBody>
      <dsp:txXfrm>
        <a:off x="30442" y="493733"/>
        <a:ext cx="11027663" cy="562726"/>
      </dsp:txXfrm>
    </dsp:sp>
    <dsp:sp modelId="{5500270F-4BCF-40A4-810F-C764F19CA17D}">
      <dsp:nvSpPr>
        <dsp:cNvPr id="0" name=""/>
        <dsp:cNvSpPr/>
      </dsp:nvSpPr>
      <dsp:spPr>
        <a:xfrm>
          <a:off x="0" y="1161782"/>
          <a:ext cx="11088547" cy="623610"/>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a:t>10 year programme was instigated</a:t>
          </a:r>
          <a:endParaRPr lang="en-US" sz="2600" kern="1200"/>
        </a:p>
      </dsp:txBody>
      <dsp:txXfrm>
        <a:off x="30442" y="1192224"/>
        <a:ext cx="11027663" cy="562726"/>
      </dsp:txXfrm>
    </dsp:sp>
    <dsp:sp modelId="{E6FCB40B-BB4F-49F5-AB6A-397F973C80EE}">
      <dsp:nvSpPr>
        <dsp:cNvPr id="0" name=""/>
        <dsp:cNvSpPr/>
      </dsp:nvSpPr>
      <dsp:spPr>
        <a:xfrm>
          <a:off x="0" y="1860272"/>
          <a:ext cx="11088547" cy="623610"/>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dirty="0"/>
            <a:t>Programme cost was covered </a:t>
          </a:r>
          <a:r>
            <a:rPr lang="en-GB" sz="2600" b="1" kern="1200" dirty="0"/>
            <a:t>8 fold</a:t>
          </a:r>
          <a:r>
            <a:rPr lang="en-GB" sz="2600" kern="1200" dirty="0"/>
            <a:t> in reduced accident costs</a:t>
          </a:r>
          <a:endParaRPr lang="en-US" sz="2600" kern="1200" dirty="0"/>
        </a:p>
      </dsp:txBody>
      <dsp:txXfrm>
        <a:off x="30442" y="1890714"/>
        <a:ext cx="11027663" cy="562726"/>
      </dsp:txXfrm>
    </dsp:sp>
    <dsp:sp modelId="{CACD88D6-CDAD-46C7-B5EE-959697DC26B0}">
      <dsp:nvSpPr>
        <dsp:cNvPr id="0" name=""/>
        <dsp:cNvSpPr/>
      </dsp:nvSpPr>
      <dsp:spPr>
        <a:xfrm>
          <a:off x="0" y="2558762"/>
          <a:ext cx="11088547" cy="623610"/>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a:t>Effective life of HFS found to exceed </a:t>
          </a:r>
          <a:r>
            <a:rPr lang="en-GB" sz="2600" b="1" u="sng" kern="1200"/>
            <a:t>10 years</a:t>
          </a:r>
          <a:endParaRPr lang="en-US" sz="2600" kern="1200"/>
        </a:p>
      </dsp:txBody>
      <dsp:txXfrm>
        <a:off x="30442" y="2589204"/>
        <a:ext cx="11027663" cy="562726"/>
      </dsp:txXfrm>
    </dsp:sp>
    <dsp:sp modelId="{2FBA831B-6946-40E5-AE6F-DBFF738B2F6B}">
      <dsp:nvSpPr>
        <dsp:cNvPr id="0" name=""/>
        <dsp:cNvSpPr/>
      </dsp:nvSpPr>
      <dsp:spPr>
        <a:xfrm>
          <a:off x="0" y="3257252"/>
          <a:ext cx="11088547" cy="623610"/>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a:t>First system marketed as </a:t>
          </a:r>
          <a:r>
            <a:rPr lang="en-GB" sz="2600" b="1" kern="1200"/>
            <a:t>‘SHELLGRIP</a:t>
          </a:r>
          <a:r>
            <a:rPr lang="en-GB" sz="2600" b="1" kern="1200" baseline="30000"/>
            <a:t>®</a:t>
          </a:r>
          <a:r>
            <a:rPr lang="en-GB" sz="2600" b="1" kern="1200"/>
            <a:t>’ </a:t>
          </a:r>
          <a:endParaRPr lang="en-US" sz="2600" kern="1200"/>
        </a:p>
      </dsp:txBody>
      <dsp:txXfrm>
        <a:off x="30442" y="3287694"/>
        <a:ext cx="11027663" cy="562726"/>
      </dsp:txXfrm>
    </dsp:sp>
    <dsp:sp modelId="{78840C12-32CA-4884-96DB-0FD6AA6D631D}">
      <dsp:nvSpPr>
        <dsp:cNvPr id="0" name=""/>
        <dsp:cNvSpPr/>
      </dsp:nvSpPr>
      <dsp:spPr>
        <a:xfrm>
          <a:off x="0" y="3955742"/>
          <a:ext cx="11088547" cy="623610"/>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dirty="0"/>
            <a:t>HFS specified in Series 900 of the Specification for Highway Works – Clause 924</a:t>
          </a:r>
          <a:endParaRPr lang="en-US" sz="2600" kern="1200" dirty="0"/>
        </a:p>
      </dsp:txBody>
      <dsp:txXfrm>
        <a:off x="30442" y="3986184"/>
        <a:ext cx="11027663" cy="56272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2C253E-9AD0-4366-A1D3-FE1F1247390A}" type="datetimeFigureOut">
              <a:rPr lang="en-GB" smtClean="0"/>
              <a:t>20/04/2022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28DD83-FF3A-4705-B1E1-721377B98AA9}" type="slidenum">
              <a:rPr lang="en-GB" smtClean="0"/>
              <a:t>‹#›</a:t>
            </a:fld>
            <a:endParaRPr lang="en-GB"/>
          </a:p>
        </p:txBody>
      </p:sp>
    </p:spTree>
    <p:extLst>
      <p:ext uri="{BB962C8B-B14F-4D97-AF65-F5344CB8AC3E}">
        <p14:creationId xmlns:p14="http://schemas.microsoft.com/office/powerpoint/2010/main" val="389058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28DD83-FF3A-4705-B1E1-721377B98AA9}" type="slidenum">
              <a:rPr lang="en-GB" smtClean="0"/>
              <a:t>1</a:t>
            </a:fld>
            <a:endParaRPr lang="en-GB"/>
          </a:p>
        </p:txBody>
      </p:sp>
    </p:spTree>
    <p:extLst>
      <p:ext uri="{BB962C8B-B14F-4D97-AF65-F5344CB8AC3E}">
        <p14:creationId xmlns:p14="http://schemas.microsoft.com/office/powerpoint/2010/main" val="128378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75DA26-934E-4B94-9825-50662BE73AEB}" type="slidenum">
              <a:rPr lang="en-GB" smtClean="0"/>
              <a:t>19</a:t>
            </a:fld>
            <a:endParaRPr lang="en-GB"/>
          </a:p>
        </p:txBody>
      </p:sp>
    </p:spTree>
    <p:extLst>
      <p:ext uri="{BB962C8B-B14F-4D97-AF65-F5344CB8AC3E}">
        <p14:creationId xmlns:p14="http://schemas.microsoft.com/office/powerpoint/2010/main" val="3806640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28DD83-FF3A-4705-B1E1-721377B98AA9}" type="slidenum">
              <a:rPr lang="en-GB" smtClean="0"/>
              <a:t>22</a:t>
            </a:fld>
            <a:endParaRPr lang="en-GB"/>
          </a:p>
        </p:txBody>
      </p:sp>
    </p:spTree>
    <p:extLst>
      <p:ext uri="{BB962C8B-B14F-4D97-AF65-F5344CB8AC3E}">
        <p14:creationId xmlns:p14="http://schemas.microsoft.com/office/powerpoint/2010/main" val="2244511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higher the BBA Type classification, the higher cv/day and the more onerous the site category</a:t>
            </a:r>
          </a:p>
          <a:p>
            <a:r>
              <a:rPr lang="en-GB" dirty="0"/>
              <a:t>Type 1 is 2500 to 3500 cv/day depending on site category</a:t>
            </a:r>
          </a:p>
          <a:p>
            <a:r>
              <a:rPr lang="en-GB" dirty="0"/>
              <a:t>Various laboratory and site performance criteria have to be met, incl. min SRV, min texture depth and max erosion </a:t>
            </a:r>
          </a:p>
        </p:txBody>
      </p:sp>
      <p:sp>
        <p:nvSpPr>
          <p:cNvPr id="4" name="Slide Number Placeholder 3"/>
          <p:cNvSpPr>
            <a:spLocks noGrp="1"/>
          </p:cNvSpPr>
          <p:nvPr>
            <p:ph type="sldNum" sz="quarter" idx="5"/>
          </p:nvPr>
        </p:nvSpPr>
        <p:spPr/>
        <p:txBody>
          <a:bodyPr/>
          <a:lstStyle/>
          <a:p>
            <a:fld id="{1228DD83-FF3A-4705-B1E1-721377B98AA9}" type="slidenum">
              <a:rPr lang="en-GB" smtClean="0"/>
              <a:t>25</a:t>
            </a:fld>
            <a:endParaRPr lang="en-GB"/>
          </a:p>
        </p:txBody>
      </p:sp>
    </p:spTree>
    <p:extLst>
      <p:ext uri="{BB962C8B-B14F-4D97-AF65-F5344CB8AC3E}">
        <p14:creationId xmlns:p14="http://schemas.microsoft.com/office/powerpoint/2010/main" val="75450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75DA26-934E-4B94-9825-50662BE73A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0107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C56E7C4-6C94-4162-BB02-17157BCD7EDD}" type="slidenum">
              <a:rPr lang="en-GB" smtClean="0"/>
              <a:t>4</a:t>
            </a:fld>
            <a:endParaRPr lang="en-GB"/>
          </a:p>
        </p:txBody>
      </p:sp>
    </p:spTree>
    <p:extLst>
      <p:ext uri="{BB962C8B-B14F-4D97-AF65-F5344CB8AC3E}">
        <p14:creationId xmlns:p14="http://schemas.microsoft.com/office/powerpoint/2010/main" val="3199429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Safety benefits backed up in later studies</a:t>
            </a:r>
          </a:p>
        </p:txBody>
      </p:sp>
      <p:sp>
        <p:nvSpPr>
          <p:cNvPr id="4" name="Slide Number Placeholder 3"/>
          <p:cNvSpPr>
            <a:spLocks noGrp="1"/>
          </p:cNvSpPr>
          <p:nvPr>
            <p:ph type="sldNum" sz="quarter" idx="5"/>
          </p:nvPr>
        </p:nvSpPr>
        <p:spPr/>
        <p:txBody>
          <a:bodyPr/>
          <a:lstStyle/>
          <a:p>
            <a:fld id="{1228DD83-FF3A-4705-B1E1-721377B98AA9}" type="slidenum">
              <a:rPr lang="en-GB" smtClean="0"/>
              <a:t>6</a:t>
            </a:fld>
            <a:endParaRPr lang="en-GB"/>
          </a:p>
        </p:txBody>
      </p:sp>
    </p:spTree>
    <p:extLst>
      <p:ext uri="{BB962C8B-B14F-4D97-AF65-F5344CB8AC3E}">
        <p14:creationId xmlns:p14="http://schemas.microsoft.com/office/powerpoint/2010/main" val="2649446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28DD83-FF3A-4705-B1E1-721377B98AA9}" type="slidenum">
              <a:rPr lang="en-GB" smtClean="0"/>
              <a:t>8</a:t>
            </a:fld>
            <a:endParaRPr lang="en-GB"/>
          </a:p>
        </p:txBody>
      </p:sp>
    </p:spTree>
    <p:extLst>
      <p:ext uri="{BB962C8B-B14F-4D97-AF65-F5344CB8AC3E}">
        <p14:creationId xmlns:p14="http://schemas.microsoft.com/office/powerpoint/2010/main" val="1185163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28DD83-FF3A-4705-B1E1-721377B98AA9}" type="slidenum">
              <a:rPr lang="en-GB" smtClean="0"/>
              <a:t>9</a:t>
            </a:fld>
            <a:endParaRPr lang="en-GB"/>
          </a:p>
        </p:txBody>
      </p:sp>
    </p:spTree>
    <p:extLst>
      <p:ext uri="{BB962C8B-B14F-4D97-AF65-F5344CB8AC3E}">
        <p14:creationId xmlns:p14="http://schemas.microsoft.com/office/powerpoint/2010/main" val="287226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Early 1990s  </a:t>
            </a:r>
          </a:p>
          <a:p>
            <a:r>
              <a:rPr lang="en-GB" dirty="0"/>
              <a:t>Need for system of approval for highways products and treatments not covered by existing standards</a:t>
            </a:r>
          </a:p>
          <a:p>
            <a:r>
              <a:rPr lang="en-GB" dirty="0"/>
              <a:t>1995 – </a:t>
            </a:r>
          </a:p>
          <a:p>
            <a:r>
              <a:rPr lang="en-GB" dirty="0"/>
              <a:t>Highways Authorities’ Product Approval Scheme (HAPAS) – a national approval and certification process for innovative products, materials and systems used in highways and related areas</a:t>
            </a:r>
          </a:p>
          <a:p>
            <a:r>
              <a:rPr lang="en-GB" dirty="0"/>
              <a:t>British Board of </a:t>
            </a:r>
            <a:r>
              <a:rPr lang="en-GB" dirty="0" err="1"/>
              <a:t>Agrément</a:t>
            </a:r>
            <a:r>
              <a:rPr lang="en-GB" dirty="0"/>
              <a:t> (BBA) was asked to administer the scheme</a:t>
            </a:r>
          </a:p>
          <a:p>
            <a:r>
              <a:rPr lang="en-GB" dirty="0"/>
              <a:t>HAPAS is supported by a technical advisory committee (known as </a:t>
            </a:r>
            <a:r>
              <a:rPr lang="en-GB" dirty="0" err="1"/>
              <a:t>HiTAC</a:t>
            </a:r>
            <a:r>
              <a:rPr lang="en-GB" dirty="0"/>
              <a:t>) which includes representatives from the BBA, HE, ADEPT, TAG, MPA, HTMA, CECA</a:t>
            </a:r>
          </a:p>
          <a:p>
            <a:r>
              <a:rPr lang="en-GB" dirty="0"/>
              <a:t>HAPAS HFS is now directly referenced in SHW, Clause 924 and in DMRB, HD36/06 </a:t>
            </a:r>
          </a:p>
          <a:p>
            <a:r>
              <a:rPr lang="en-GB" dirty="0"/>
              <a:t>Each product scheme operated under HAPAS has a steering group. HFS is run by Steering Group 1 (SG1)</a:t>
            </a:r>
          </a:p>
          <a:p>
            <a:endParaRPr lang="en-GB" dirty="0"/>
          </a:p>
        </p:txBody>
      </p:sp>
      <p:sp>
        <p:nvSpPr>
          <p:cNvPr id="4" name="Slide Number Placeholder 3"/>
          <p:cNvSpPr>
            <a:spLocks noGrp="1"/>
          </p:cNvSpPr>
          <p:nvPr>
            <p:ph type="sldNum" sz="quarter" idx="10"/>
          </p:nvPr>
        </p:nvSpPr>
        <p:spPr/>
        <p:txBody>
          <a:bodyPr/>
          <a:lstStyle/>
          <a:p>
            <a:fld id="{9C56E7C4-6C94-4162-BB02-17157BCD7EDD}" type="slidenum">
              <a:rPr lang="en-GB" smtClean="0"/>
              <a:t>10</a:t>
            </a:fld>
            <a:endParaRPr lang="en-GB"/>
          </a:p>
        </p:txBody>
      </p:sp>
    </p:spTree>
    <p:extLst>
      <p:ext uri="{BB962C8B-B14F-4D97-AF65-F5344CB8AC3E}">
        <p14:creationId xmlns:p14="http://schemas.microsoft.com/office/powerpoint/2010/main" val="1174999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Cold = Bonded </a:t>
            </a:r>
          </a:p>
          <a:p>
            <a:r>
              <a:rPr lang="en-GB" dirty="0"/>
              <a:t>Hot = Bound</a:t>
            </a:r>
          </a:p>
        </p:txBody>
      </p:sp>
      <p:sp>
        <p:nvSpPr>
          <p:cNvPr id="4" name="Slide Number Placeholder 3"/>
          <p:cNvSpPr>
            <a:spLocks noGrp="1"/>
          </p:cNvSpPr>
          <p:nvPr>
            <p:ph type="sldNum" sz="quarter" idx="10"/>
          </p:nvPr>
        </p:nvSpPr>
        <p:spPr/>
        <p:txBody>
          <a:bodyPr/>
          <a:lstStyle/>
          <a:p>
            <a:fld id="{9C56E7C4-6C94-4162-BB02-17157BCD7EDD}" type="slidenum">
              <a:rPr lang="en-GB" smtClean="0"/>
              <a:t>11</a:t>
            </a:fld>
            <a:endParaRPr lang="en-GB"/>
          </a:p>
        </p:txBody>
      </p:sp>
    </p:spTree>
    <p:extLst>
      <p:ext uri="{BB962C8B-B14F-4D97-AF65-F5344CB8AC3E}">
        <p14:creationId xmlns:p14="http://schemas.microsoft.com/office/powerpoint/2010/main" val="487133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AAV</a:t>
            </a:r>
            <a:r>
              <a:rPr lang="en-GB" baseline="0" dirty="0"/>
              <a:t> </a:t>
            </a:r>
            <a:r>
              <a:rPr lang="en-GB" dirty="0"/>
              <a:t>≤10-16 allowable in UK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56E7C4-6C94-4162-BB02-17157BCD7E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122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75DA26-934E-4B94-9825-50662BE73AEB}" type="slidenum">
              <a:rPr lang="en-GB" smtClean="0"/>
              <a:t>18</a:t>
            </a:fld>
            <a:endParaRPr lang="en-GB"/>
          </a:p>
        </p:txBody>
      </p:sp>
    </p:spTree>
    <p:extLst>
      <p:ext uri="{BB962C8B-B14F-4D97-AF65-F5344CB8AC3E}">
        <p14:creationId xmlns:p14="http://schemas.microsoft.com/office/powerpoint/2010/main" val="3905547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3E056-A512-4D74-BB58-BE820A81CB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328676C-3EE1-45C0-A514-A3F85334C2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8DE1B1C-DBD0-4518-81B4-08D18FED4CE8}"/>
              </a:ext>
            </a:extLst>
          </p:cNvPr>
          <p:cNvSpPr>
            <a:spLocks noGrp="1"/>
          </p:cNvSpPr>
          <p:nvPr>
            <p:ph type="dt" sz="half" idx="10"/>
          </p:nvPr>
        </p:nvSpPr>
        <p:spPr/>
        <p:txBody>
          <a:bodyPr/>
          <a:lstStyle/>
          <a:p>
            <a:fld id="{C8D36476-0FA0-436C-97AF-62334D3732C3}" type="datetimeFigureOut">
              <a:rPr lang="en-GB" smtClean="0"/>
              <a:t>20/04/2022</a:t>
            </a:fld>
            <a:endParaRPr lang="en-GB"/>
          </a:p>
        </p:txBody>
      </p:sp>
      <p:sp>
        <p:nvSpPr>
          <p:cNvPr id="5" name="Footer Placeholder 4">
            <a:extLst>
              <a:ext uri="{FF2B5EF4-FFF2-40B4-BE49-F238E27FC236}">
                <a16:creationId xmlns:a16="http://schemas.microsoft.com/office/drawing/2014/main" id="{C6E399AB-68CC-4303-BABA-D5F048B8DD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A56EDA-51E5-41C8-99BB-E01A575B2B1C}"/>
              </a:ext>
            </a:extLst>
          </p:cNvPr>
          <p:cNvSpPr>
            <a:spLocks noGrp="1"/>
          </p:cNvSpPr>
          <p:nvPr>
            <p:ph type="sldNum" sz="quarter" idx="12"/>
          </p:nvPr>
        </p:nvSpPr>
        <p:spPr/>
        <p:txBody>
          <a:bodyPr/>
          <a:lstStyle/>
          <a:p>
            <a:fld id="{6C435EAB-80FB-45CD-88EF-DBD3A4A62598}" type="slidenum">
              <a:rPr lang="en-GB" smtClean="0"/>
              <a:t>‹#›</a:t>
            </a:fld>
            <a:endParaRPr lang="en-GB"/>
          </a:p>
        </p:txBody>
      </p:sp>
    </p:spTree>
    <p:extLst>
      <p:ext uri="{BB962C8B-B14F-4D97-AF65-F5344CB8AC3E}">
        <p14:creationId xmlns:p14="http://schemas.microsoft.com/office/powerpoint/2010/main" val="1211839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285EB-19FB-4B48-A72E-4C18C6A0462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CE6034F-E536-41C1-BB84-51035CA026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AC055E-499B-420C-B3C3-E7BAF5B23824}"/>
              </a:ext>
            </a:extLst>
          </p:cNvPr>
          <p:cNvSpPr>
            <a:spLocks noGrp="1"/>
          </p:cNvSpPr>
          <p:nvPr>
            <p:ph type="dt" sz="half" idx="10"/>
          </p:nvPr>
        </p:nvSpPr>
        <p:spPr/>
        <p:txBody>
          <a:bodyPr/>
          <a:lstStyle/>
          <a:p>
            <a:fld id="{C8D36476-0FA0-436C-97AF-62334D3732C3}" type="datetimeFigureOut">
              <a:rPr lang="en-GB" smtClean="0"/>
              <a:t>20/04/2022</a:t>
            </a:fld>
            <a:endParaRPr lang="en-GB"/>
          </a:p>
        </p:txBody>
      </p:sp>
      <p:sp>
        <p:nvSpPr>
          <p:cNvPr id="5" name="Footer Placeholder 4">
            <a:extLst>
              <a:ext uri="{FF2B5EF4-FFF2-40B4-BE49-F238E27FC236}">
                <a16:creationId xmlns:a16="http://schemas.microsoft.com/office/drawing/2014/main" id="{1626C127-7818-4634-B8D1-95D2A8D8E6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839405-5F21-48E4-9FF7-16E986B53E6C}"/>
              </a:ext>
            </a:extLst>
          </p:cNvPr>
          <p:cNvSpPr>
            <a:spLocks noGrp="1"/>
          </p:cNvSpPr>
          <p:nvPr>
            <p:ph type="sldNum" sz="quarter" idx="12"/>
          </p:nvPr>
        </p:nvSpPr>
        <p:spPr/>
        <p:txBody>
          <a:bodyPr/>
          <a:lstStyle/>
          <a:p>
            <a:fld id="{6C435EAB-80FB-45CD-88EF-DBD3A4A62598}" type="slidenum">
              <a:rPr lang="en-GB" smtClean="0"/>
              <a:t>‹#›</a:t>
            </a:fld>
            <a:endParaRPr lang="en-GB"/>
          </a:p>
        </p:txBody>
      </p:sp>
    </p:spTree>
    <p:extLst>
      <p:ext uri="{BB962C8B-B14F-4D97-AF65-F5344CB8AC3E}">
        <p14:creationId xmlns:p14="http://schemas.microsoft.com/office/powerpoint/2010/main" val="534578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D8513F-5DD7-4381-AF96-57C9E48AC2C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E98C045-F065-4548-9A58-19224143811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9C32C20-ED5D-44F0-AF22-F44E1D2365FE}"/>
              </a:ext>
            </a:extLst>
          </p:cNvPr>
          <p:cNvSpPr>
            <a:spLocks noGrp="1"/>
          </p:cNvSpPr>
          <p:nvPr>
            <p:ph type="dt" sz="half" idx="10"/>
          </p:nvPr>
        </p:nvSpPr>
        <p:spPr/>
        <p:txBody>
          <a:bodyPr/>
          <a:lstStyle/>
          <a:p>
            <a:fld id="{C8D36476-0FA0-436C-97AF-62334D3732C3}" type="datetimeFigureOut">
              <a:rPr lang="en-GB" smtClean="0"/>
              <a:t>20/04/2022</a:t>
            </a:fld>
            <a:endParaRPr lang="en-GB"/>
          </a:p>
        </p:txBody>
      </p:sp>
      <p:sp>
        <p:nvSpPr>
          <p:cNvPr id="5" name="Footer Placeholder 4">
            <a:extLst>
              <a:ext uri="{FF2B5EF4-FFF2-40B4-BE49-F238E27FC236}">
                <a16:creationId xmlns:a16="http://schemas.microsoft.com/office/drawing/2014/main" id="{59AEE119-4C9B-427F-A6C1-F402F54E45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4E83CF3-C496-4EB6-823B-A601E67A554F}"/>
              </a:ext>
            </a:extLst>
          </p:cNvPr>
          <p:cNvSpPr>
            <a:spLocks noGrp="1"/>
          </p:cNvSpPr>
          <p:nvPr>
            <p:ph type="sldNum" sz="quarter" idx="12"/>
          </p:nvPr>
        </p:nvSpPr>
        <p:spPr/>
        <p:txBody>
          <a:bodyPr/>
          <a:lstStyle/>
          <a:p>
            <a:fld id="{6C435EAB-80FB-45CD-88EF-DBD3A4A62598}" type="slidenum">
              <a:rPr lang="en-GB" smtClean="0"/>
              <a:t>‹#›</a:t>
            </a:fld>
            <a:endParaRPr lang="en-GB"/>
          </a:p>
        </p:txBody>
      </p:sp>
    </p:spTree>
    <p:extLst>
      <p:ext uri="{BB962C8B-B14F-4D97-AF65-F5344CB8AC3E}">
        <p14:creationId xmlns:p14="http://schemas.microsoft.com/office/powerpoint/2010/main" val="11036286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3A0D666-8AA3-8945-A7F0-B5A5404C56B8}"/>
              </a:ext>
            </a:extLst>
          </p:cNvPr>
          <p:cNvSpPr/>
          <p:nvPr userDrawn="1"/>
        </p:nvSpPr>
        <p:spPr>
          <a:xfrm>
            <a:off x="10849429" y="0"/>
            <a:ext cx="1342571" cy="936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568F3589-ED35-DA4C-8F00-D71E15E921E4}"/>
              </a:ext>
            </a:extLst>
          </p:cNvPr>
          <p:cNvSpPr>
            <a:spLocks noGrp="1"/>
          </p:cNvSpPr>
          <p:nvPr>
            <p:ph type="dt" sz="half" idx="10"/>
          </p:nvPr>
        </p:nvSpPr>
        <p:spPr>
          <a:xfrm>
            <a:off x="4825409" y="643077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B77B0A-5230-FB49-A369-25B45AF2DC31}" type="datetime1">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20/04/2022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3861269-A9E1-1446-9C15-4E3E218ADE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387467-72D7-094F-B052-2584D60374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7A1A690-4029-144E-BA3C-51A1F92D680C}"/>
              </a:ext>
            </a:extLst>
          </p:cNvPr>
          <p:cNvPicPr>
            <a:picLocks noChangeAspect="1"/>
          </p:cNvPicPr>
          <p:nvPr userDrawn="1"/>
        </p:nvPicPr>
        <p:blipFill rotWithShape="1">
          <a:blip r:embed="rId2"/>
          <a:srcRect l="1784" t="39784" r="13644"/>
          <a:stretch/>
        </p:blipFill>
        <p:spPr>
          <a:xfrm>
            <a:off x="0" y="486229"/>
            <a:ext cx="12192000" cy="5866037"/>
          </a:xfrm>
          <a:prstGeom prst="rect">
            <a:avLst/>
          </a:prstGeom>
        </p:spPr>
      </p:pic>
      <p:pic>
        <p:nvPicPr>
          <p:cNvPr id="7" name="Picture 6">
            <a:extLst>
              <a:ext uri="{FF2B5EF4-FFF2-40B4-BE49-F238E27FC236}">
                <a16:creationId xmlns:a16="http://schemas.microsoft.com/office/drawing/2014/main" id="{369DB41B-9ECF-804E-8C4C-B195A7F1D230}"/>
              </a:ext>
            </a:extLst>
          </p:cNvPr>
          <p:cNvPicPr>
            <a:picLocks noChangeAspect="1"/>
          </p:cNvPicPr>
          <p:nvPr userDrawn="1"/>
        </p:nvPicPr>
        <p:blipFill rotWithShape="1">
          <a:blip r:embed="rId3">
            <a:alphaModFix amt="20000"/>
          </a:blip>
          <a:srcRect l="27755" r="17371" b="3505"/>
          <a:stretch/>
        </p:blipFill>
        <p:spPr>
          <a:xfrm>
            <a:off x="0" y="177710"/>
            <a:ext cx="12192000" cy="6440448"/>
          </a:xfrm>
          <a:prstGeom prst="rect">
            <a:avLst/>
          </a:prstGeom>
        </p:spPr>
      </p:pic>
      <p:pic>
        <p:nvPicPr>
          <p:cNvPr id="8" name="Picture 7">
            <a:extLst>
              <a:ext uri="{FF2B5EF4-FFF2-40B4-BE49-F238E27FC236}">
                <a16:creationId xmlns:a16="http://schemas.microsoft.com/office/drawing/2014/main" id="{DB2AD0DC-F932-BC49-89FB-2458E5BEB131}"/>
              </a:ext>
            </a:extLst>
          </p:cNvPr>
          <p:cNvPicPr>
            <a:picLocks noChangeAspect="1"/>
          </p:cNvPicPr>
          <p:nvPr userDrawn="1"/>
        </p:nvPicPr>
        <p:blipFill>
          <a:blip r:embed="rId4"/>
          <a:stretch>
            <a:fillRect/>
          </a:stretch>
        </p:blipFill>
        <p:spPr>
          <a:xfrm>
            <a:off x="2366631" y="2842142"/>
            <a:ext cx="1897025" cy="1156099"/>
          </a:xfrm>
          <a:prstGeom prst="rect">
            <a:avLst/>
          </a:prstGeom>
        </p:spPr>
      </p:pic>
      <p:sp>
        <p:nvSpPr>
          <p:cNvPr id="9" name="Rectangle 8">
            <a:extLst>
              <a:ext uri="{FF2B5EF4-FFF2-40B4-BE49-F238E27FC236}">
                <a16:creationId xmlns:a16="http://schemas.microsoft.com/office/drawing/2014/main" id="{AC316D6F-E727-1249-8C01-D0680F77ACE8}"/>
              </a:ext>
            </a:extLst>
          </p:cNvPr>
          <p:cNvSpPr/>
          <p:nvPr userDrawn="1"/>
        </p:nvSpPr>
        <p:spPr>
          <a:xfrm>
            <a:off x="8006317" y="5095100"/>
            <a:ext cx="3498715" cy="567603"/>
          </a:xfrm>
          <a:prstGeom prst="rect">
            <a:avLst/>
          </a:prstGeom>
          <a:solidFill>
            <a:srgbClr val="EA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16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E417F2C1-D0F6-6641-A9EF-459EB19B0859}"/>
              </a:ext>
            </a:extLst>
          </p:cNvPr>
          <p:cNvSpPr/>
          <p:nvPr userDrawn="1"/>
        </p:nvSpPr>
        <p:spPr>
          <a:xfrm>
            <a:off x="0" y="6400800"/>
            <a:ext cx="12192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2798144-DC8D-9F43-984D-1E11410E1F96}"/>
              </a:ext>
            </a:extLst>
          </p:cNvPr>
          <p:cNvSpPr/>
          <p:nvPr userDrawn="1"/>
        </p:nvSpPr>
        <p:spPr>
          <a:xfrm>
            <a:off x="0" y="6390167"/>
            <a:ext cx="12192000" cy="467833"/>
          </a:xfrm>
          <a:prstGeom prst="rect">
            <a:avLst/>
          </a:prstGeom>
          <a:solidFill>
            <a:srgbClr val="3E3C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92B441B-A693-7841-AFBA-7B9573D8EDEC}"/>
              </a:ext>
            </a:extLst>
          </p:cNvPr>
          <p:cNvSpPr txBox="1"/>
          <p:nvPr userDrawn="1"/>
        </p:nvSpPr>
        <p:spPr>
          <a:xfrm>
            <a:off x="6086277" y="3035858"/>
            <a:ext cx="553212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mn-cs"/>
              </a:rPr>
              <a:t>THE ROAD SURFACE TREATMENTS ASSOCIATION</a:t>
            </a:r>
          </a:p>
        </p:txBody>
      </p:sp>
      <p:cxnSp>
        <p:nvCxnSpPr>
          <p:cNvPr id="15" name="Straight Connector 14">
            <a:extLst>
              <a:ext uri="{FF2B5EF4-FFF2-40B4-BE49-F238E27FC236}">
                <a16:creationId xmlns:a16="http://schemas.microsoft.com/office/drawing/2014/main" id="{EAB10569-1831-E141-980A-57C87EF97EFD}"/>
              </a:ext>
            </a:extLst>
          </p:cNvPr>
          <p:cNvCxnSpPr>
            <a:cxnSpLocks/>
          </p:cNvCxnSpPr>
          <p:nvPr userDrawn="1"/>
        </p:nvCxnSpPr>
        <p:spPr>
          <a:xfrm>
            <a:off x="4455042" y="3489985"/>
            <a:ext cx="707065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42B91EF-0023-2D43-B649-A007982B6F74}"/>
              </a:ext>
            </a:extLst>
          </p:cNvPr>
          <p:cNvSpPr/>
          <p:nvPr userDrawn="1"/>
        </p:nvSpPr>
        <p:spPr>
          <a:xfrm rot="10800000">
            <a:off x="0" y="-10632"/>
            <a:ext cx="12192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2A098588-4278-3447-B881-A72E9BAB5F27}"/>
              </a:ext>
            </a:extLst>
          </p:cNvPr>
          <p:cNvSpPr/>
          <p:nvPr userDrawn="1"/>
        </p:nvSpPr>
        <p:spPr>
          <a:xfrm rot="10800000">
            <a:off x="0" y="0"/>
            <a:ext cx="12192000" cy="453292"/>
          </a:xfrm>
          <a:prstGeom prst="rect">
            <a:avLst/>
          </a:prstGeom>
          <a:solidFill>
            <a:srgbClr val="3E3C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1813E27E-B688-C048-B48C-90F96BC95761}"/>
              </a:ext>
            </a:extLst>
          </p:cNvPr>
          <p:cNvSpPr>
            <a:spLocks noGrp="1"/>
          </p:cNvSpPr>
          <p:nvPr>
            <p:ph type="body" sz="quarter" idx="13"/>
          </p:nvPr>
        </p:nvSpPr>
        <p:spPr>
          <a:xfrm>
            <a:off x="4295553" y="3678238"/>
            <a:ext cx="7315200" cy="1284287"/>
          </a:xfrm>
        </p:spPr>
        <p:txBody>
          <a:bodyPr/>
          <a:lstStyle>
            <a:lvl1pPr marL="0" indent="0" algn="r">
              <a:buNone/>
              <a:defRPr sz="4800">
                <a:solidFill>
                  <a:schemeClr val="bg1"/>
                </a:solidFill>
              </a:defRPr>
            </a:lvl1pPr>
            <a:lvl2pPr marL="457200" indent="0" algn="r">
              <a:buNone/>
              <a:defRPr sz="4800">
                <a:solidFill>
                  <a:schemeClr val="bg1"/>
                </a:solidFill>
              </a:defRPr>
            </a:lvl2pPr>
            <a:lvl3pPr marL="914400" indent="0" algn="r">
              <a:buNone/>
              <a:defRPr sz="4800">
                <a:solidFill>
                  <a:schemeClr val="bg1"/>
                </a:solidFill>
              </a:defRPr>
            </a:lvl3pPr>
            <a:lvl4pPr marL="1371600" indent="0" algn="r">
              <a:buNone/>
              <a:defRPr sz="4800">
                <a:solidFill>
                  <a:schemeClr val="bg1"/>
                </a:solidFill>
              </a:defRPr>
            </a:lvl4pPr>
            <a:lvl5pPr marL="1828800" indent="0" algn="r">
              <a:buNone/>
              <a:defRPr sz="4800">
                <a:solidFill>
                  <a:schemeClr val="bg1"/>
                </a:solidFill>
              </a:defRPr>
            </a:lvl5pPr>
          </a:lstStyle>
          <a:p>
            <a:pPr lvl="0"/>
            <a:r>
              <a:rPr lang="en-GB" dirty="0"/>
              <a:t>Click to edit</a:t>
            </a:r>
            <a:endParaRPr lang="en-US" dirty="0"/>
          </a:p>
        </p:txBody>
      </p:sp>
      <p:sp>
        <p:nvSpPr>
          <p:cNvPr id="19" name="Text Placeholder 18">
            <a:extLst>
              <a:ext uri="{FF2B5EF4-FFF2-40B4-BE49-F238E27FC236}">
                <a16:creationId xmlns:a16="http://schemas.microsoft.com/office/drawing/2014/main" id="{3228DEDB-4FA7-374E-BCE3-9E224A694F87}"/>
              </a:ext>
            </a:extLst>
          </p:cNvPr>
          <p:cNvSpPr>
            <a:spLocks noGrp="1"/>
          </p:cNvSpPr>
          <p:nvPr>
            <p:ph type="body" sz="quarter" idx="14"/>
          </p:nvPr>
        </p:nvSpPr>
        <p:spPr>
          <a:xfrm>
            <a:off x="8016875" y="5154388"/>
            <a:ext cx="3387725" cy="555461"/>
          </a:xfrm>
        </p:spPr>
        <p:txBody>
          <a:bodyPr/>
          <a:lstStyle>
            <a:lvl1pPr marL="0" indent="0" algn="r">
              <a:lnSpc>
                <a:spcPts val="980"/>
              </a:lnSpc>
              <a:buNone/>
              <a:defRPr sz="1400">
                <a:solidFill>
                  <a:schemeClr val="bg1"/>
                </a:solidFill>
              </a:defRPr>
            </a:lvl1pPr>
            <a:lvl2pPr marL="457200" indent="0" algn="r">
              <a:buNone/>
              <a:defRPr>
                <a:solidFill>
                  <a:schemeClr val="bg1"/>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n-GB" dirty="0"/>
              <a:t>Click to edit</a:t>
            </a:r>
            <a:endParaRPr lang="en-US" dirty="0"/>
          </a:p>
        </p:txBody>
      </p:sp>
    </p:spTree>
    <p:extLst>
      <p:ext uri="{BB962C8B-B14F-4D97-AF65-F5344CB8AC3E}">
        <p14:creationId xmlns:p14="http://schemas.microsoft.com/office/powerpoint/2010/main" val="7426888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572D9-E8A4-5F4C-A22B-0517B210F399}"/>
              </a:ext>
            </a:extLst>
          </p:cNvPr>
          <p:cNvSpPr>
            <a:spLocks noGrp="1"/>
          </p:cNvSpPr>
          <p:nvPr>
            <p:ph type="title"/>
          </p:nvPr>
        </p:nvSpPr>
        <p:spPr>
          <a:xfrm>
            <a:off x="0" y="290933"/>
            <a:ext cx="12192000" cy="711835"/>
          </a:xfrm>
        </p:spPr>
        <p:txBody>
          <a:bodyPr/>
          <a:lstStyle>
            <a:lvl1pPr algn="ctr">
              <a:defRPr>
                <a:solidFill>
                  <a:srgbClr val="3E3C38"/>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DE0C4A6B-EFDF-E44D-B2C2-2A825F314664}"/>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Rectangle 8">
            <a:extLst>
              <a:ext uri="{FF2B5EF4-FFF2-40B4-BE49-F238E27FC236}">
                <a16:creationId xmlns:a16="http://schemas.microsoft.com/office/drawing/2014/main" id="{BF1EC957-7A1C-184A-82DD-B24A96BEB8DC}"/>
              </a:ext>
            </a:extLst>
          </p:cNvPr>
          <p:cNvSpPr/>
          <p:nvPr userDrawn="1"/>
        </p:nvSpPr>
        <p:spPr>
          <a:xfrm>
            <a:off x="9553193" y="6520566"/>
            <a:ext cx="2446504"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EA8215"/>
                </a:solidFill>
                <a:effectLst/>
                <a:uLnTx/>
                <a:uFillTx/>
                <a:latin typeface="Roboto" panose="02000000000000000000" pitchFamily="2" charset="0"/>
                <a:ea typeface="Roboto" panose="02000000000000000000" pitchFamily="2" charset="0"/>
                <a:cs typeface="+mn-cs"/>
              </a:rPr>
              <a:t>©</a:t>
            </a:r>
            <a:r>
              <a:rPr kumimoji="0" lang="en-US" sz="900" b="0" i="0" u="none" strike="noStrike" kern="1200" cap="none" spc="0" normalizeH="0" baseline="0" noProof="0" dirty="0">
                <a:ln>
                  <a:noFill/>
                </a:ln>
                <a:solidFill>
                  <a:srgbClr val="EA8215"/>
                </a:solidFill>
                <a:effectLst/>
                <a:uLnTx/>
                <a:uFillTx/>
                <a:latin typeface="Roboto Light" panose="02000000000000000000" pitchFamily="2" charset="0"/>
                <a:ea typeface="Roboto Light" panose="02000000000000000000" pitchFamily="2" charset="0"/>
                <a:cs typeface="+mn-cs"/>
              </a:rPr>
              <a:t> The Road Surface Treatments Association</a:t>
            </a:r>
          </a:p>
        </p:txBody>
      </p:sp>
      <p:sp>
        <p:nvSpPr>
          <p:cNvPr id="11" name="Rectangle 10">
            <a:extLst>
              <a:ext uri="{FF2B5EF4-FFF2-40B4-BE49-F238E27FC236}">
                <a16:creationId xmlns:a16="http://schemas.microsoft.com/office/drawing/2014/main" id="{A2154D70-8BC9-8E40-8360-C8F4663C2CC3}"/>
              </a:ext>
            </a:extLst>
          </p:cNvPr>
          <p:cNvSpPr/>
          <p:nvPr userDrawn="1"/>
        </p:nvSpPr>
        <p:spPr>
          <a:xfrm>
            <a:off x="209901" y="6477583"/>
            <a:ext cx="133241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EA8215"/>
                </a:solidFill>
                <a:effectLst/>
                <a:uLnTx/>
                <a:uFillTx/>
                <a:latin typeface="Roboto Medium" panose="02000000000000000000" pitchFamily="2" charset="0"/>
                <a:ea typeface="Roboto Medium" panose="02000000000000000000" pitchFamily="2" charset="0"/>
                <a:cs typeface="+mn-cs"/>
              </a:rPr>
              <a:t>RSTA-UK.ORG</a:t>
            </a:r>
            <a:endParaRPr kumimoji="0" lang="en-US" sz="1400" b="0" i="0" u="none" strike="noStrike" kern="1200" cap="none" spc="0" normalizeH="0" baseline="0" noProof="0" dirty="0">
              <a:ln>
                <a:noFill/>
              </a:ln>
              <a:solidFill>
                <a:srgbClr val="EA8215"/>
              </a:solidFill>
              <a:effectLst/>
              <a:uLnTx/>
              <a:uFillTx/>
              <a:latin typeface="Roboto Medium" panose="02000000000000000000" pitchFamily="2" charset="0"/>
              <a:ea typeface="Roboto Medium" panose="02000000000000000000" pitchFamily="2" charset="0"/>
              <a:cs typeface="+mn-cs"/>
            </a:endParaRPr>
          </a:p>
        </p:txBody>
      </p:sp>
    </p:spTree>
    <p:extLst>
      <p:ext uri="{BB962C8B-B14F-4D97-AF65-F5344CB8AC3E}">
        <p14:creationId xmlns:p14="http://schemas.microsoft.com/office/powerpoint/2010/main" val="1007471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172F5-E296-F548-9834-F718A2E3A11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5D008AA-3FD2-A44B-9A5E-B2D319C39AA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7CAFEC-399E-6E49-BEC0-59E449A5DF4E}" type="datetime1">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98947FA8-6ABC-BB41-8A8A-F0DF4D5B42D8}"/>
              </a:ext>
            </a:extLst>
          </p:cNvPr>
          <p:cNvSpPr>
            <a:spLocks noGrp="1"/>
          </p:cNvSpPr>
          <p:nvPr>
            <p:ph type="ftr" sz="quarter" idx="11"/>
          </p:nvPr>
        </p:nvSpPr>
        <p:spPr>
          <a:xfrm>
            <a:off x="4038600" y="6441414"/>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9BF80A20-AB1C-3C44-8780-AE27F22E0B2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387467-72D7-094F-B052-2584D60374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020F1B20-6302-E94B-8BF3-BB019812E4D3}"/>
              </a:ext>
            </a:extLst>
          </p:cNvPr>
          <p:cNvSpPr/>
          <p:nvPr userDrawn="1"/>
        </p:nvSpPr>
        <p:spPr>
          <a:xfrm>
            <a:off x="9553193" y="6520566"/>
            <a:ext cx="2446504"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EA8215"/>
                </a:solidFill>
                <a:effectLst/>
                <a:uLnTx/>
                <a:uFillTx/>
                <a:latin typeface="Roboto" panose="02000000000000000000" pitchFamily="2" charset="0"/>
                <a:ea typeface="Roboto" panose="02000000000000000000" pitchFamily="2" charset="0"/>
                <a:cs typeface="+mn-cs"/>
              </a:rPr>
              <a:t>©</a:t>
            </a:r>
            <a:r>
              <a:rPr kumimoji="0" lang="en-US" sz="900" b="0" i="0" u="none" strike="noStrike" kern="1200" cap="none" spc="0" normalizeH="0" baseline="0" noProof="0" dirty="0">
                <a:ln>
                  <a:noFill/>
                </a:ln>
                <a:solidFill>
                  <a:srgbClr val="EA8215"/>
                </a:solidFill>
                <a:effectLst/>
                <a:uLnTx/>
                <a:uFillTx/>
                <a:latin typeface="Roboto Light" panose="02000000000000000000" pitchFamily="2" charset="0"/>
                <a:ea typeface="Roboto Light" panose="02000000000000000000" pitchFamily="2" charset="0"/>
                <a:cs typeface="+mn-cs"/>
              </a:rPr>
              <a:t> The Road Surface Treatments Association</a:t>
            </a:r>
          </a:p>
        </p:txBody>
      </p:sp>
      <p:sp>
        <p:nvSpPr>
          <p:cNvPr id="7" name="Rectangle 6">
            <a:extLst>
              <a:ext uri="{FF2B5EF4-FFF2-40B4-BE49-F238E27FC236}">
                <a16:creationId xmlns:a16="http://schemas.microsoft.com/office/drawing/2014/main" id="{78E18B99-2879-144A-9A79-EA4714CD0A35}"/>
              </a:ext>
            </a:extLst>
          </p:cNvPr>
          <p:cNvSpPr/>
          <p:nvPr userDrawn="1"/>
        </p:nvSpPr>
        <p:spPr>
          <a:xfrm>
            <a:off x="209901" y="6477583"/>
            <a:ext cx="133241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EA8215"/>
                </a:solidFill>
                <a:effectLst/>
                <a:uLnTx/>
                <a:uFillTx/>
                <a:latin typeface="Roboto Medium" panose="02000000000000000000" pitchFamily="2" charset="0"/>
                <a:ea typeface="Roboto Medium" panose="02000000000000000000" pitchFamily="2" charset="0"/>
                <a:cs typeface="+mn-cs"/>
              </a:rPr>
              <a:t>RSTA-UK.ORG</a:t>
            </a:r>
            <a:endParaRPr kumimoji="0" lang="en-US" sz="1400" b="0" i="0" u="none" strike="noStrike" kern="1200" cap="none" spc="0" normalizeH="0" baseline="0" noProof="0" dirty="0">
              <a:ln>
                <a:noFill/>
              </a:ln>
              <a:solidFill>
                <a:srgbClr val="EA8215"/>
              </a:solidFill>
              <a:effectLst/>
              <a:uLnTx/>
              <a:uFillTx/>
              <a:latin typeface="Roboto Medium" panose="02000000000000000000" pitchFamily="2" charset="0"/>
              <a:ea typeface="Roboto Medium" panose="02000000000000000000" pitchFamily="2" charset="0"/>
              <a:cs typeface="+mn-cs"/>
            </a:endParaRPr>
          </a:p>
        </p:txBody>
      </p:sp>
    </p:spTree>
    <p:extLst>
      <p:ext uri="{BB962C8B-B14F-4D97-AF65-F5344CB8AC3E}">
        <p14:creationId xmlns:p14="http://schemas.microsoft.com/office/powerpoint/2010/main" val="9375573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1F79C-60C8-AD44-AAB4-CAEAAD78EEE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9566B1F-1E3E-E44B-9562-EA436A7B3A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5F20DAE-DEE6-3440-AA6C-5AC819CEB9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90979D-1DA8-F54E-9D08-C64ACA414E14}" type="datetime1">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70E6C88-ADEC-1E45-AFA2-557D037BEA71}"/>
              </a:ext>
            </a:extLst>
          </p:cNvPr>
          <p:cNvSpPr>
            <a:spLocks noGrp="1"/>
          </p:cNvSpPr>
          <p:nvPr>
            <p:ph type="ftr" sz="quarter" idx="11"/>
          </p:nvPr>
        </p:nvSpPr>
        <p:spPr>
          <a:xfrm>
            <a:off x="4038600" y="6441414"/>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443F61E-E0FE-2140-B206-AF1ABFF97A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387467-72D7-094F-B052-2584D60374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D2F9E58-9E44-2F49-9050-854F8A1278A0}"/>
              </a:ext>
            </a:extLst>
          </p:cNvPr>
          <p:cNvSpPr/>
          <p:nvPr userDrawn="1"/>
        </p:nvSpPr>
        <p:spPr>
          <a:xfrm>
            <a:off x="9553193" y="6520566"/>
            <a:ext cx="2446504"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EA8215"/>
                </a:solidFill>
                <a:effectLst/>
                <a:uLnTx/>
                <a:uFillTx/>
                <a:latin typeface="Roboto" panose="02000000000000000000" pitchFamily="2" charset="0"/>
                <a:ea typeface="Roboto" panose="02000000000000000000" pitchFamily="2" charset="0"/>
                <a:cs typeface="+mn-cs"/>
              </a:rPr>
              <a:t>©</a:t>
            </a:r>
            <a:r>
              <a:rPr kumimoji="0" lang="en-US" sz="900" b="0" i="0" u="none" strike="noStrike" kern="1200" cap="none" spc="0" normalizeH="0" baseline="0" noProof="0" dirty="0">
                <a:ln>
                  <a:noFill/>
                </a:ln>
                <a:solidFill>
                  <a:srgbClr val="EA8215"/>
                </a:solidFill>
                <a:effectLst/>
                <a:uLnTx/>
                <a:uFillTx/>
                <a:latin typeface="Roboto Light" panose="02000000000000000000" pitchFamily="2" charset="0"/>
                <a:ea typeface="Roboto Light" panose="02000000000000000000" pitchFamily="2" charset="0"/>
                <a:cs typeface="+mn-cs"/>
              </a:rPr>
              <a:t> The Road Surface Treatments Association</a:t>
            </a:r>
          </a:p>
        </p:txBody>
      </p:sp>
      <p:sp>
        <p:nvSpPr>
          <p:cNvPr id="8" name="Rectangle 7">
            <a:extLst>
              <a:ext uri="{FF2B5EF4-FFF2-40B4-BE49-F238E27FC236}">
                <a16:creationId xmlns:a16="http://schemas.microsoft.com/office/drawing/2014/main" id="{B5B90E73-0AEC-F546-99B3-0CAF82E18C4A}"/>
              </a:ext>
            </a:extLst>
          </p:cNvPr>
          <p:cNvSpPr/>
          <p:nvPr userDrawn="1"/>
        </p:nvSpPr>
        <p:spPr>
          <a:xfrm>
            <a:off x="209901" y="6477583"/>
            <a:ext cx="133241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EA8215"/>
                </a:solidFill>
                <a:effectLst/>
                <a:uLnTx/>
                <a:uFillTx/>
                <a:latin typeface="Roboto Medium" panose="02000000000000000000" pitchFamily="2" charset="0"/>
                <a:ea typeface="Roboto Medium" panose="02000000000000000000" pitchFamily="2" charset="0"/>
                <a:cs typeface="+mn-cs"/>
              </a:rPr>
              <a:t>RSTA-UK.ORG</a:t>
            </a:r>
            <a:endParaRPr kumimoji="0" lang="en-US" sz="1400" b="0" i="0" u="none" strike="noStrike" kern="1200" cap="none" spc="0" normalizeH="0" baseline="0" noProof="0" dirty="0">
              <a:ln>
                <a:noFill/>
              </a:ln>
              <a:solidFill>
                <a:srgbClr val="EA8215"/>
              </a:solidFill>
              <a:effectLst/>
              <a:uLnTx/>
              <a:uFillTx/>
              <a:latin typeface="Roboto Medium" panose="02000000000000000000" pitchFamily="2" charset="0"/>
              <a:ea typeface="Roboto Medium" panose="02000000000000000000" pitchFamily="2" charset="0"/>
              <a:cs typeface="+mn-cs"/>
            </a:endParaRPr>
          </a:p>
        </p:txBody>
      </p:sp>
    </p:spTree>
    <p:extLst>
      <p:ext uri="{BB962C8B-B14F-4D97-AF65-F5344CB8AC3E}">
        <p14:creationId xmlns:p14="http://schemas.microsoft.com/office/powerpoint/2010/main" val="4009804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AAC67-F993-9A4D-8660-B2CA38E9E40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2852CC6-037D-E74C-9651-FF962D7A1C6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9953224-9090-F642-B24A-2191C1C0F72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FFEEE4F-B8F3-AF45-84C2-91EB1BCA00B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0646377-4940-814F-8125-E01382049019}" type="datetime1">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7FDE5D7-BE8D-A447-8B8A-8B307EEA65B1}"/>
              </a:ext>
            </a:extLst>
          </p:cNvPr>
          <p:cNvSpPr>
            <a:spLocks noGrp="1"/>
          </p:cNvSpPr>
          <p:nvPr>
            <p:ph type="ftr" sz="quarter" idx="11"/>
          </p:nvPr>
        </p:nvSpPr>
        <p:spPr>
          <a:xfrm>
            <a:off x="4038600" y="6441414"/>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67559DD-69C0-4745-84DF-BE13A7DC021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387467-72D7-094F-B052-2584D60374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ABCEEAE-1C1E-4D4F-8BB9-8369648E01AE}"/>
              </a:ext>
            </a:extLst>
          </p:cNvPr>
          <p:cNvSpPr/>
          <p:nvPr userDrawn="1"/>
        </p:nvSpPr>
        <p:spPr>
          <a:xfrm>
            <a:off x="9553193" y="6520566"/>
            <a:ext cx="2446504"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EA8215"/>
                </a:solidFill>
                <a:effectLst/>
                <a:uLnTx/>
                <a:uFillTx/>
                <a:latin typeface="Roboto" panose="02000000000000000000" pitchFamily="2" charset="0"/>
                <a:ea typeface="Roboto" panose="02000000000000000000" pitchFamily="2" charset="0"/>
                <a:cs typeface="+mn-cs"/>
              </a:rPr>
              <a:t>©</a:t>
            </a:r>
            <a:r>
              <a:rPr kumimoji="0" lang="en-US" sz="900" b="0" i="0" u="none" strike="noStrike" kern="1200" cap="none" spc="0" normalizeH="0" baseline="0" noProof="0" dirty="0">
                <a:ln>
                  <a:noFill/>
                </a:ln>
                <a:solidFill>
                  <a:srgbClr val="EA8215"/>
                </a:solidFill>
                <a:effectLst/>
                <a:uLnTx/>
                <a:uFillTx/>
                <a:latin typeface="Roboto Light" panose="02000000000000000000" pitchFamily="2" charset="0"/>
                <a:ea typeface="Roboto Light" panose="02000000000000000000" pitchFamily="2" charset="0"/>
                <a:cs typeface="+mn-cs"/>
              </a:rPr>
              <a:t> The Road Surface Treatments Association</a:t>
            </a:r>
          </a:p>
        </p:txBody>
      </p:sp>
      <p:sp>
        <p:nvSpPr>
          <p:cNvPr id="9" name="Rectangle 8">
            <a:extLst>
              <a:ext uri="{FF2B5EF4-FFF2-40B4-BE49-F238E27FC236}">
                <a16:creationId xmlns:a16="http://schemas.microsoft.com/office/drawing/2014/main" id="{07DAF77C-0F24-C04A-B00D-EC114B6701F3}"/>
              </a:ext>
            </a:extLst>
          </p:cNvPr>
          <p:cNvSpPr/>
          <p:nvPr userDrawn="1"/>
        </p:nvSpPr>
        <p:spPr>
          <a:xfrm>
            <a:off x="209901" y="6477583"/>
            <a:ext cx="133241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EA8215"/>
                </a:solidFill>
                <a:effectLst/>
                <a:uLnTx/>
                <a:uFillTx/>
                <a:latin typeface="Roboto Medium" panose="02000000000000000000" pitchFamily="2" charset="0"/>
                <a:ea typeface="Roboto Medium" panose="02000000000000000000" pitchFamily="2" charset="0"/>
                <a:cs typeface="+mn-cs"/>
              </a:rPr>
              <a:t>RSTA-UK.ORG</a:t>
            </a:r>
            <a:endParaRPr kumimoji="0" lang="en-US" sz="1400" b="0" i="0" u="none" strike="noStrike" kern="1200" cap="none" spc="0" normalizeH="0" baseline="0" noProof="0" dirty="0">
              <a:ln>
                <a:noFill/>
              </a:ln>
              <a:solidFill>
                <a:srgbClr val="EA8215"/>
              </a:solidFill>
              <a:effectLst/>
              <a:uLnTx/>
              <a:uFillTx/>
              <a:latin typeface="Roboto Medium" panose="02000000000000000000" pitchFamily="2" charset="0"/>
              <a:ea typeface="Roboto Medium" panose="02000000000000000000" pitchFamily="2" charset="0"/>
              <a:cs typeface="+mn-cs"/>
            </a:endParaRPr>
          </a:p>
        </p:txBody>
      </p:sp>
    </p:spTree>
    <p:extLst>
      <p:ext uri="{BB962C8B-B14F-4D97-AF65-F5344CB8AC3E}">
        <p14:creationId xmlns:p14="http://schemas.microsoft.com/office/powerpoint/2010/main" val="3565733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3FBAD-0EDB-0C44-B109-AA72358B7EF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AFAAD35-D395-E149-A3A0-73E0B94F31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D23D5D1-9AF3-7246-9D08-67275635121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003E16B-E090-FE43-9511-35A5522998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1B7DFA3-4C43-0040-B76C-081439DC18B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D1A6BBB-5CAE-6C4C-9D43-A9E2675716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353BA4-F670-7C4E-B5B3-6889E67CE8F2}" type="datetime1">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8FD1BD1-053F-2145-A152-5AD0E53BD0D4}"/>
              </a:ext>
            </a:extLst>
          </p:cNvPr>
          <p:cNvSpPr>
            <a:spLocks noGrp="1"/>
          </p:cNvSpPr>
          <p:nvPr>
            <p:ph type="ftr" sz="quarter" idx="11"/>
          </p:nvPr>
        </p:nvSpPr>
        <p:spPr>
          <a:xfrm>
            <a:off x="4038600" y="6441414"/>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D1E7A9E4-DACB-7340-8501-DE0C8B53A35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387467-72D7-094F-B052-2584D60374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E86EB56-E8DA-934B-9A7F-B2352205B176}"/>
              </a:ext>
            </a:extLst>
          </p:cNvPr>
          <p:cNvSpPr/>
          <p:nvPr userDrawn="1"/>
        </p:nvSpPr>
        <p:spPr>
          <a:xfrm>
            <a:off x="9553193" y="6520566"/>
            <a:ext cx="2446504"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EA8215"/>
                </a:solidFill>
                <a:effectLst/>
                <a:uLnTx/>
                <a:uFillTx/>
                <a:latin typeface="Roboto" panose="02000000000000000000" pitchFamily="2" charset="0"/>
                <a:ea typeface="Roboto" panose="02000000000000000000" pitchFamily="2" charset="0"/>
                <a:cs typeface="+mn-cs"/>
              </a:rPr>
              <a:t>©</a:t>
            </a:r>
            <a:r>
              <a:rPr kumimoji="0" lang="en-US" sz="900" b="0" i="0" u="none" strike="noStrike" kern="1200" cap="none" spc="0" normalizeH="0" baseline="0" noProof="0" dirty="0">
                <a:ln>
                  <a:noFill/>
                </a:ln>
                <a:solidFill>
                  <a:srgbClr val="EA8215"/>
                </a:solidFill>
                <a:effectLst/>
                <a:uLnTx/>
                <a:uFillTx/>
                <a:latin typeface="Roboto Light" panose="02000000000000000000" pitchFamily="2" charset="0"/>
                <a:ea typeface="Roboto Light" panose="02000000000000000000" pitchFamily="2" charset="0"/>
                <a:cs typeface="+mn-cs"/>
              </a:rPr>
              <a:t> The Road Surface Treatments Association</a:t>
            </a:r>
          </a:p>
        </p:txBody>
      </p:sp>
      <p:sp>
        <p:nvSpPr>
          <p:cNvPr id="11" name="Rectangle 10">
            <a:extLst>
              <a:ext uri="{FF2B5EF4-FFF2-40B4-BE49-F238E27FC236}">
                <a16:creationId xmlns:a16="http://schemas.microsoft.com/office/drawing/2014/main" id="{36F6F99C-4D42-474C-AE73-D5FF5411B9D3}"/>
              </a:ext>
            </a:extLst>
          </p:cNvPr>
          <p:cNvSpPr/>
          <p:nvPr userDrawn="1"/>
        </p:nvSpPr>
        <p:spPr>
          <a:xfrm>
            <a:off x="209901" y="6477583"/>
            <a:ext cx="133241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EA8215"/>
                </a:solidFill>
                <a:effectLst/>
                <a:uLnTx/>
                <a:uFillTx/>
                <a:latin typeface="Roboto Medium" panose="02000000000000000000" pitchFamily="2" charset="0"/>
                <a:ea typeface="Roboto Medium" panose="02000000000000000000" pitchFamily="2" charset="0"/>
                <a:cs typeface="+mn-cs"/>
              </a:rPr>
              <a:t>RSTA-UK.ORG</a:t>
            </a:r>
            <a:endParaRPr kumimoji="0" lang="en-US" sz="1400" b="0" i="0" u="none" strike="noStrike" kern="1200" cap="none" spc="0" normalizeH="0" baseline="0" noProof="0" dirty="0">
              <a:ln>
                <a:noFill/>
              </a:ln>
              <a:solidFill>
                <a:srgbClr val="EA8215"/>
              </a:solidFill>
              <a:effectLst/>
              <a:uLnTx/>
              <a:uFillTx/>
              <a:latin typeface="Roboto Medium" panose="02000000000000000000" pitchFamily="2" charset="0"/>
              <a:ea typeface="Roboto Medium" panose="02000000000000000000" pitchFamily="2" charset="0"/>
              <a:cs typeface="+mn-cs"/>
            </a:endParaRPr>
          </a:p>
        </p:txBody>
      </p:sp>
    </p:spTree>
    <p:extLst>
      <p:ext uri="{BB962C8B-B14F-4D97-AF65-F5344CB8AC3E}">
        <p14:creationId xmlns:p14="http://schemas.microsoft.com/office/powerpoint/2010/main" val="3203688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0D354-C2C1-C043-81DB-45E1DCE6875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76FB32A-C375-1E45-A043-A37CE70457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85E05BD-D650-D145-AF5B-DE033C4AEE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2F89D3A-200B-5342-A589-7E511B8F9E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ABAB864-7364-9F46-931C-89E378EC84E1}" type="datetime1">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9465B2A-836F-A241-A873-7FF6448EC635}"/>
              </a:ext>
            </a:extLst>
          </p:cNvPr>
          <p:cNvSpPr>
            <a:spLocks noGrp="1"/>
          </p:cNvSpPr>
          <p:nvPr>
            <p:ph type="ftr" sz="quarter" idx="11"/>
          </p:nvPr>
        </p:nvSpPr>
        <p:spPr>
          <a:xfrm>
            <a:off x="4038600" y="6441414"/>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C92BE25-D161-224D-A4A4-CBE901F2C0F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387467-72D7-094F-B052-2584D60374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CA78180-1D20-CA45-A128-32280C03F4D7}"/>
              </a:ext>
            </a:extLst>
          </p:cNvPr>
          <p:cNvSpPr/>
          <p:nvPr userDrawn="1"/>
        </p:nvSpPr>
        <p:spPr>
          <a:xfrm>
            <a:off x="9553193" y="6520566"/>
            <a:ext cx="2446504"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EA8215"/>
                </a:solidFill>
                <a:effectLst/>
                <a:uLnTx/>
                <a:uFillTx/>
                <a:latin typeface="Roboto" panose="02000000000000000000" pitchFamily="2" charset="0"/>
                <a:ea typeface="Roboto" panose="02000000000000000000" pitchFamily="2" charset="0"/>
                <a:cs typeface="+mn-cs"/>
              </a:rPr>
              <a:t>©</a:t>
            </a:r>
            <a:r>
              <a:rPr kumimoji="0" lang="en-US" sz="900" b="0" i="0" u="none" strike="noStrike" kern="1200" cap="none" spc="0" normalizeH="0" baseline="0" noProof="0" dirty="0">
                <a:ln>
                  <a:noFill/>
                </a:ln>
                <a:solidFill>
                  <a:srgbClr val="EA8215"/>
                </a:solidFill>
                <a:effectLst/>
                <a:uLnTx/>
                <a:uFillTx/>
                <a:latin typeface="Roboto Light" panose="02000000000000000000" pitchFamily="2" charset="0"/>
                <a:ea typeface="Roboto Light" panose="02000000000000000000" pitchFamily="2" charset="0"/>
                <a:cs typeface="+mn-cs"/>
              </a:rPr>
              <a:t> The Road Surface Treatments Association</a:t>
            </a:r>
          </a:p>
        </p:txBody>
      </p:sp>
      <p:sp>
        <p:nvSpPr>
          <p:cNvPr id="9" name="Rectangle 8">
            <a:extLst>
              <a:ext uri="{FF2B5EF4-FFF2-40B4-BE49-F238E27FC236}">
                <a16:creationId xmlns:a16="http://schemas.microsoft.com/office/drawing/2014/main" id="{7A86CA91-3B86-5542-9EF4-2612738B2371}"/>
              </a:ext>
            </a:extLst>
          </p:cNvPr>
          <p:cNvSpPr/>
          <p:nvPr userDrawn="1"/>
        </p:nvSpPr>
        <p:spPr>
          <a:xfrm>
            <a:off x="209901" y="6477583"/>
            <a:ext cx="133241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EA8215"/>
                </a:solidFill>
                <a:effectLst/>
                <a:uLnTx/>
                <a:uFillTx/>
                <a:latin typeface="Roboto Medium" panose="02000000000000000000" pitchFamily="2" charset="0"/>
                <a:ea typeface="Roboto Medium" panose="02000000000000000000" pitchFamily="2" charset="0"/>
                <a:cs typeface="+mn-cs"/>
              </a:rPr>
              <a:t>RSTA-UK.ORG</a:t>
            </a:r>
            <a:endParaRPr kumimoji="0" lang="en-US" sz="1400" b="0" i="0" u="none" strike="noStrike" kern="1200" cap="none" spc="0" normalizeH="0" baseline="0" noProof="0" dirty="0">
              <a:ln>
                <a:noFill/>
              </a:ln>
              <a:solidFill>
                <a:srgbClr val="EA8215"/>
              </a:solidFill>
              <a:effectLst/>
              <a:uLnTx/>
              <a:uFillTx/>
              <a:latin typeface="Roboto Medium" panose="02000000000000000000" pitchFamily="2" charset="0"/>
              <a:ea typeface="Roboto Medium" panose="02000000000000000000" pitchFamily="2" charset="0"/>
              <a:cs typeface="+mn-cs"/>
            </a:endParaRPr>
          </a:p>
        </p:txBody>
      </p:sp>
    </p:spTree>
    <p:extLst>
      <p:ext uri="{BB962C8B-B14F-4D97-AF65-F5344CB8AC3E}">
        <p14:creationId xmlns:p14="http://schemas.microsoft.com/office/powerpoint/2010/main" val="30101501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386C76-94BC-4E90-AB26-7ACE134DE4C9}" type="datetimeFigureOut">
              <a:rPr lang="en-GB" smtClean="0"/>
              <a:t>20/04/2022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718F5CC-F104-4297-BA71-D39CDB1A81AA}" type="slidenum">
              <a:rPr lang="en-GB" smtClean="0"/>
              <a:t>‹#›</a:t>
            </a:fld>
            <a:endParaRPr lang="en-GB"/>
          </a:p>
        </p:txBody>
      </p:sp>
    </p:spTree>
    <p:extLst>
      <p:ext uri="{BB962C8B-B14F-4D97-AF65-F5344CB8AC3E}">
        <p14:creationId xmlns:p14="http://schemas.microsoft.com/office/powerpoint/2010/main" val="3091338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9D927-0D92-42D6-B5D6-981B1135E1C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CEA1867-0B89-4A06-AA6B-B1BC49168E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ACC3C1-7F2A-4D72-A655-B86502185C12}"/>
              </a:ext>
            </a:extLst>
          </p:cNvPr>
          <p:cNvSpPr>
            <a:spLocks noGrp="1"/>
          </p:cNvSpPr>
          <p:nvPr>
            <p:ph type="dt" sz="half" idx="10"/>
          </p:nvPr>
        </p:nvSpPr>
        <p:spPr/>
        <p:txBody>
          <a:bodyPr/>
          <a:lstStyle/>
          <a:p>
            <a:fld id="{C8D36476-0FA0-436C-97AF-62334D3732C3}" type="datetimeFigureOut">
              <a:rPr lang="en-GB" smtClean="0"/>
              <a:t>20/04/2022</a:t>
            </a:fld>
            <a:endParaRPr lang="en-GB"/>
          </a:p>
        </p:txBody>
      </p:sp>
      <p:sp>
        <p:nvSpPr>
          <p:cNvPr id="5" name="Footer Placeholder 4">
            <a:extLst>
              <a:ext uri="{FF2B5EF4-FFF2-40B4-BE49-F238E27FC236}">
                <a16:creationId xmlns:a16="http://schemas.microsoft.com/office/drawing/2014/main" id="{86646957-F4B0-4455-A90B-EEE3E0D408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E6DEFEF-AD50-4718-9BBC-4FEFFBC40A89}"/>
              </a:ext>
            </a:extLst>
          </p:cNvPr>
          <p:cNvSpPr>
            <a:spLocks noGrp="1"/>
          </p:cNvSpPr>
          <p:nvPr>
            <p:ph type="sldNum" sz="quarter" idx="12"/>
          </p:nvPr>
        </p:nvSpPr>
        <p:spPr/>
        <p:txBody>
          <a:bodyPr/>
          <a:lstStyle/>
          <a:p>
            <a:fld id="{6C435EAB-80FB-45CD-88EF-DBD3A4A62598}" type="slidenum">
              <a:rPr lang="en-GB" smtClean="0"/>
              <a:t>‹#›</a:t>
            </a:fld>
            <a:endParaRPr lang="en-GB"/>
          </a:p>
        </p:txBody>
      </p:sp>
    </p:spTree>
    <p:extLst>
      <p:ext uri="{BB962C8B-B14F-4D97-AF65-F5344CB8AC3E}">
        <p14:creationId xmlns:p14="http://schemas.microsoft.com/office/powerpoint/2010/main" val="32353411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E5812-EA65-462F-AFEF-86750BA589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9D9ED99-B5AC-46E5-8AE7-D0C51A19EE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091BF71-97BF-4BDD-AD75-F5DC9BFA59FA}"/>
              </a:ext>
            </a:extLst>
          </p:cNvPr>
          <p:cNvSpPr>
            <a:spLocks noGrp="1"/>
          </p:cNvSpPr>
          <p:nvPr>
            <p:ph type="dt" sz="half" idx="10"/>
          </p:nvPr>
        </p:nvSpPr>
        <p:spPr/>
        <p:txBody>
          <a:bodyPr/>
          <a:lstStyle/>
          <a:p>
            <a:fld id="{84649AE8-7DE8-4AA7-971D-91AD58BEB528}" type="datetimeFigureOut">
              <a:rPr lang="en-GB" smtClean="0"/>
              <a:t>20/04/2022</a:t>
            </a:fld>
            <a:endParaRPr lang="en-GB"/>
          </a:p>
        </p:txBody>
      </p:sp>
      <p:sp>
        <p:nvSpPr>
          <p:cNvPr id="5" name="Footer Placeholder 4">
            <a:extLst>
              <a:ext uri="{FF2B5EF4-FFF2-40B4-BE49-F238E27FC236}">
                <a16:creationId xmlns:a16="http://schemas.microsoft.com/office/drawing/2014/main" id="{8D6FD014-03D7-4E61-9924-455C9BDADE7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3F8B1D9-A11A-40B3-B730-D9175D04D39A}"/>
              </a:ext>
            </a:extLst>
          </p:cNvPr>
          <p:cNvSpPr>
            <a:spLocks noGrp="1"/>
          </p:cNvSpPr>
          <p:nvPr>
            <p:ph type="sldNum" sz="quarter" idx="12"/>
          </p:nvPr>
        </p:nvSpPr>
        <p:spPr/>
        <p:txBody>
          <a:bodyPr/>
          <a:lstStyle/>
          <a:p>
            <a:fld id="{7432762C-6E5C-4B22-A16F-7801F889D9B7}" type="slidenum">
              <a:rPr lang="en-GB" smtClean="0"/>
              <a:t>‹#›</a:t>
            </a:fld>
            <a:endParaRPr lang="en-GB"/>
          </a:p>
        </p:txBody>
      </p:sp>
    </p:spTree>
    <p:extLst>
      <p:ext uri="{BB962C8B-B14F-4D97-AF65-F5344CB8AC3E}">
        <p14:creationId xmlns:p14="http://schemas.microsoft.com/office/powerpoint/2010/main" val="30939134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1536A-0B7A-4175-B5CD-C8E6F7162B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241D2D6-A8BE-427A-B238-FEA6D28A29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C8F2975-C525-4DC9-ADD8-E4554A66816C}"/>
              </a:ext>
            </a:extLst>
          </p:cNvPr>
          <p:cNvSpPr>
            <a:spLocks noGrp="1"/>
          </p:cNvSpPr>
          <p:nvPr>
            <p:ph type="dt" sz="half" idx="10"/>
          </p:nvPr>
        </p:nvSpPr>
        <p:spPr/>
        <p:txBody>
          <a:bodyPr/>
          <a:lstStyle/>
          <a:p>
            <a:fld id="{84649AE8-7DE8-4AA7-971D-91AD58BEB528}" type="datetimeFigureOut">
              <a:rPr lang="en-GB" smtClean="0"/>
              <a:t>20/04/2022</a:t>
            </a:fld>
            <a:endParaRPr lang="en-GB"/>
          </a:p>
        </p:txBody>
      </p:sp>
      <p:sp>
        <p:nvSpPr>
          <p:cNvPr id="5" name="Footer Placeholder 4">
            <a:extLst>
              <a:ext uri="{FF2B5EF4-FFF2-40B4-BE49-F238E27FC236}">
                <a16:creationId xmlns:a16="http://schemas.microsoft.com/office/drawing/2014/main" id="{29670ADF-40C2-488A-BC2C-979538AF06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53ADC0-3600-4637-BC98-BFC10B0B20F9}"/>
              </a:ext>
            </a:extLst>
          </p:cNvPr>
          <p:cNvSpPr>
            <a:spLocks noGrp="1"/>
          </p:cNvSpPr>
          <p:nvPr>
            <p:ph type="sldNum" sz="quarter" idx="12"/>
          </p:nvPr>
        </p:nvSpPr>
        <p:spPr/>
        <p:txBody>
          <a:bodyPr/>
          <a:lstStyle/>
          <a:p>
            <a:fld id="{7432762C-6E5C-4B22-A16F-7801F889D9B7}" type="slidenum">
              <a:rPr lang="en-GB" smtClean="0"/>
              <a:t>‹#›</a:t>
            </a:fld>
            <a:endParaRPr lang="en-GB"/>
          </a:p>
        </p:txBody>
      </p:sp>
    </p:spTree>
    <p:extLst>
      <p:ext uri="{BB962C8B-B14F-4D97-AF65-F5344CB8AC3E}">
        <p14:creationId xmlns:p14="http://schemas.microsoft.com/office/powerpoint/2010/main" val="11565678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B807B-47D6-47DA-A6EB-498449BC2F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221E727-51A9-44E7-8898-156C165332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51BFB1-C356-4838-BE79-6EA5650234B4}"/>
              </a:ext>
            </a:extLst>
          </p:cNvPr>
          <p:cNvSpPr>
            <a:spLocks noGrp="1"/>
          </p:cNvSpPr>
          <p:nvPr>
            <p:ph type="dt" sz="half" idx="10"/>
          </p:nvPr>
        </p:nvSpPr>
        <p:spPr/>
        <p:txBody>
          <a:bodyPr/>
          <a:lstStyle/>
          <a:p>
            <a:fld id="{84649AE8-7DE8-4AA7-971D-91AD58BEB528}" type="datetimeFigureOut">
              <a:rPr lang="en-GB" smtClean="0"/>
              <a:t>20/04/2022</a:t>
            </a:fld>
            <a:endParaRPr lang="en-GB"/>
          </a:p>
        </p:txBody>
      </p:sp>
      <p:sp>
        <p:nvSpPr>
          <p:cNvPr id="5" name="Footer Placeholder 4">
            <a:extLst>
              <a:ext uri="{FF2B5EF4-FFF2-40B4-BE49-F238E27FC236}">
                <a16:creationId xmlns:a16="http://schemas.microsoft.com/office/drawing/2014/main" id="{BD160075-E4E2-4772-841E-EAFE859FE1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4D7E92-EFEA-423D-9847-C4FE59FD5BC2}"/>
              </a:ext>
            </a:extLst>
          </p:cNvPr>
          <p:cNvSpPr>
            <a:spLocks noGrp="1"/>
          </p:cNvSpPr>
          <p:nvPr>
            <p:ph type="sldNum" sz="quarter" idx="12"/>
          </p:nvPr>
        </p:nvSpPr>
        <p:spPr/>
        <p:txBody>
          <a:bodyPr/>
          <a:lstStyle/>
          <a:p>
            <a:fld id="{7432762C-6E5C-4B22-A16F-7801F889D9B7}" type="slidenum">
              <a:rPr lang="en-GB" smtClean="0"/>
              <a:t>‹#›</a:t>
            </a:fld>
            <a:endParaRPr lang="en-GB"/>
          </a:p>
        </p:txBody>
      </p:sp>
    </p:spTree>
    <p:extLst>
      <p:ext uri="{BB962C8B-B14F-4D97-AF65-F5344CB8AC3E}">
        <p14:creationId xmlns:p14="http://schemas.microsoft.com/office/powerpoint/2010/main" val="39174267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CCC75-B1E7-42CB-AB42-2DC6EB14F06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5508BBA-0162-4C44-AF53-7B2D6D7CB3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A261A93-05C7-4937-9A32-0230FD4B56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BB544D2-C547-4440-A4E0-037AA2895651}"/>
              </a:ext>
            </a:extLst>
          </p:cNvPr>
          <p:cNvSpPr>
            <a:spLocks noGrp="1"/>
          </p:cNvSpPr>
          <p:nvPr>
            <p:ph type="dt" sz="half" idx="10"/>
          </p:nvPr>
        </p:nvSpPr>
        <p:spPr/>
        <p:txBody>
          <a:bodyPr/>
          <a:lstStyle/>
          <a:p>
            <a:fld id="{84649AE8-7DE8-4AA7-971D-91AD58BEB528}" type="datetimeFigureOut">
              <a:rPr lang="en-GB" smtClean="0"/>
              <a:t>20/04/2022</a:t>
            </a:fld>
            <a:endParaRPr lang="en-GB"/>
          </a:p>
        </p:txBody>
      </p:sp>
      <p:sp>
        <p:nvSpPr>
          <p:cNvPr id="6" name="Footer Placeholder 5">
            <a:extLst>
              <a:ext uri="{FF2B5EF4-FFF2-40B4-BE49-F238E27FC236}">
                <a16:creationId xmlns:a16="http://schemas.microsoft.com/office/drawing/2014/main" id="{AAC55D80-A606-4492-9028-75B22267C26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10DD97-D98E-4FE7-9254-215B80F46DE8}"/>
              </a:ext>
            </a:extLst>
          </p:cNvPr>
          <p:cNvSpPr>
            <a:spLocks noGrp="1"/>
          </p:cNvSpPr>
          <p:nvPr>
            <p:ph type="sldNum" sz="quarter" idx="12"/>
          </p:nvPr>
        </p:nvSpPr>
        <p:spPr/>
        <p:txBody>
          <a:bodyPr/>
          <a:lstStyle/>
          <a:p>
            <a:fld id="{7432762C-6E5C-4B22-A16F-7801F889D9B7}" type="slidenum">
              <a:rPr lang="en-GB" smtClean="0"/>
              <a:t>‹#›</a:t>
            </a:fld>
            <a:endParaRPr lang="en-GB"/>
          </a:p>
        </p:txBody>
      </p:sp>
    </p:spTree>
    <p:extLst>
      <p:ext uri="{BB962C8B-B14F-4D97-AF65-F5344CB8AC3E}">
        <p14:creationId xmlns:p14="http://schemas.microsoft.com/office/powerpoint/2010/main" val="39985484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4259F-420B-45E3-A05C-AA5F845A6BF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A95EAC8-93AE-46A3-B11A-00A85631F7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A777F9-37D3-4EFE-97B7-4BE30185D5C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E573C79-DE7B-41B6-BED1-AAD348FC90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F99399-851C-4D7F-91EB-3B209DF710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A1E846E-863F-4C10-B8D2-B6D66A459470}"/>
              </a:ext>
            </a:extLst>
          </p:cNvPr>
          <p:cNvSpPr>
            <a:spLocks noGrp="1"/>
          </p:cNvSpPr>
          <p:nvPr>
            <p:ph type="dt" sz="half" idx="10"/>
          </p:nvPr>
        </p:nvSpPr>
        <p:spPr/>
        <p:txBody>
          <a:bodyPr/>
          <a:lstStyle/>
          <a:p>
            <a:fld id="{84649AE8-7DE8-4AA7-971D-91AD58BEB528}" type="datetimeFigureOut">
              <a:rPr lang="en-GB" smtClean="0"/>
              <a:t>20/04/2022</a:t>
            </a:fld>
            <a:endParaRPr lang="en-GB"/>
          </a:p>
        </p:txBody>
      </p:sp>
      <p:sp>
        <p:nvSpPr>
          <p:cNvPr id="8" name="Footer Placeholder 7">
            <a:extLst>
              <a:ext uri="{FF2B5EF4-FFF2-40B4-BE49-F238E27FC236}">
                <a16:creationId xmlns:a16="http://schemas.microsoft.com/office/drawing/2014/main" id="{9E236025-AFC1-4BCF-8237-DDEFC25C8D4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580D183-FA91-4687-BD19-CF49200A68CD}"/>
              </a:ext>
            </a:extLst>
          </p:cNvPr>
          <p:cNvSpPr>
            <a:spLocks noGrp="1"/>
          </p:cNvSpPr>
          <p:nvPr>
            <p:ph type="sldNum" sz="quarter" idx="12"/>
          </p:nvPr>
        </p:nvSpPr>
        <p:spPr/>
        <p:txBody>
          <a:bodyPr/>
          <a:lstStyle/>
          <a:p>
            <a:fld id="{7432762C-6E5C-4B22-A16F-7801F889D9B7}" type="slidenum">
              <a:rPr lang="en-GB" smtClean="0"/>
              <a:t>‹#›</a:t>
            </a:fld>
            <a:endParaRPr lang="en-GB"/>
          </a:p>
        </p:txBody>
      </p:sp>
    </p:spTree>
    <p:extLst>
      <p:ext uri="{BB962C8B-B14F-4D97-AF65-F5344CB8AC3E}">
        <p14:creationId xmlns:p14="http://schemas.microsoft.com/office/powerpoint/2010/main" val="33583722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79508-BEF2-45FD-88B2-C670E9FAF8E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E21CA67-2869-4230-A239-F2CBE9BE631D}"/>
              </a:ext>
            </a:extLst>
          </p:cNvPr>
          <p:cNvSpPr>
            <a:spLocks noGrp="1"/>
          </p:cNvSpPr>
          <p:nvPr>
            <p:ph type="dt" sz="half" idx="10"/>
          </p:nvPr>
        </p:nvSpPr>
        <p:spPr/>
        <p:txBody>
          <a:bodyPr/>
          <a:lstStyle/>
          <a:p>
            <a:fld id="{84649AE8-7DE8-4AA7-971D-91AD58BEB528}" type="datetimeFigureOut">
              <a:rPr lang="en-GB" smtClean="0"/>
              <a:t>20/04/2022</a:t>
            </a:fld>
            <a:endParaRPr lang="en-GB"/>
          </a:p>
        </p:txBody>
      </p:sp>
      <p:sp>
        <p:nvSpPr>
          <p:cNvPr id="4" name="Footer Placeholder 3">
            <a:extLst>
              <a:ext uri="{FF2B5EF4-FFF2-40B4-BE49-F238E27FC236}">
                <a16:creationId xmlns:a16="http://schemas.microsoft.com/office/drawing/2014/main" id="{E7FBF86B-F147-4DE5-9411-B63501F8BB1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6A096E8-AE43-4E92-AB9F-7B209D1C1204}"/>
              </a:ext>
            </a:extLst>
          </p:cNvPr>
          <p:cNvSpPr>
            <a:spLocks noGrp="1"/>
          </p:cNvSpPr>
          <p:nvPr>
            <p:ph type="sldNum" sz="quarter" idx="12"/>
          </p:nvPr>
        </p:nvSpPr>
        <p:spPr/>
        <p:txBody>
          <a:bodyPr/>
          <a:lstStyle/>
          <a:p>
            <a:fld id="{7432762C-6E5C-4B22-A16F-7801F889D9B7}" type="slidenum">
              <a:rPr lang="en-GB" smtClean="0"/>
              <a:t>‹#›</a:t>
            </a:fld>
            <a:endParaRPr lang="en-GB"/>
          </a:p>
        </p:txBody>
      </p:sp>
    </p:spTree>
    <p:extLst>
      <p:ext uri="{BB962C8B-B14F-4D97-AF65-F5344CB8AC3E}">
        <p14:creationId xmlns:p14="http://schemas.microsoft.com/office/powerpoint/2010/main" val="31292459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07F229-9094-4401-9926-D8438E86FEE8}"/>
              </a:ext>
            </a:extLst>
          </p:cNvPr>
          <p:cNvSpPr>
            <a:spLocks noGrp="1"/>
          </p:cNvSpPr>
          <p:nvPr>
            <p:ph type="dt" sz="half" idx="10"/>
          </p:nvPr>
        </p:nvSpPr>
        <p:spPr/>
        <p:txBody>
          <a:bodyPr/>
          <a:lstStyle/>
          <a:p>
            <a:fld id="{84649AE8-7DE8-4AA7-971D-91AD58BEB528}" type="datetimeFigureOut">
              <a:rPr lang="en-GB" smtClean="0"/>
              <a:t>20/04/2022</a:t>
            </a:fld>
            <a:endParaRPr lang="en-GB"/>
          </a:p>
        </p:txBody>
      </p:sp>
      <p:sp>
        <p:nvSpPr>
          <p:cNvPr id="3" name="Footer Placeholder 2">
            <a:extLst>
              <a:ext uri="{FF2B5EF4-FFF2-40B4-BE49-F238E27FC236}">
                <a16:creationId xmlns:a16="http://schemas.microsoft.com/office/drawing/2014/main" id="{1AE276F3-C75B-43DA-AF25-2676FE45EE3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F4E68C1-C816-41E5-B8E0-9E6667D1451E}"/>
              </a:ext>
            </a:extLst>
          </p:cNvPr>
          <p:cNvSpPr>
            <a:spLocks noGrp="1"/>
          </p:cNvSpPr>
          <p:nvPr>
            <p:ph type="sldNum" sz="quarter" idx="12"/>
          </p:nvPr>
        </p:nvSpPr>
        <p:spPr/>
        <p:txBody>
          <a:bodyPr/>
          <a:lstStyle/>
          <a:p>
            <a:fld id="{7432762C-6E5C-4B22-A16F-7801F889D9B7}" type="slidenum">
              <a:rPr lang="en-GB" smtClean="0"/>
              <a:t>‹#›</a:t>
            </a:fld>
            <a:endParaRPr lang="en-GB"/>
          </a:p>
        </p:txBody>
      </p:sp>
    </p:spTree>
    <p:extLst>
      <p:ext uri="{BB962C8B-B14F-4D97-AF65-F5344CB8AC3E}">
        <p14:creationId xmlns:p14="http://schemas.microsoft.com/office/powerpoint/2010/main" val="18083172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C5B0D-0962-48E1-BECA-0D71DDD904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ECADD02-C551-4340-A93B-E811F7D2B3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8F0247B-69DA-4420-899E-3CF358D5FB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204AD1-01E8-4AB6-9D26-BDC526A97207}"/>
              </a:ext>
            </a:extLst>
          </p:cNvPr>
          <p:cNvSpPr>
            <a:spLocks noGrp="1"/>
          </p:cNvSpPr>
          <p:nvPr>
            <p:ph type="dt" sz="half" idx="10"/>
          </p:nvPr>
        </p:nvSpPr>
        <p:spPr/>
        <p:txBody>
          <a:bodyPr/>
          <a:lstStyle/>
          <a:p>
            <a:fld id="{84649AE8-7DE8-4AA7-971D-91AD58BEB528}" type="datetimeFigureOut">
              <a:rPr lang="en-GB" smtClean="0"/>
              <a:t>20/04/2022</a:t>
            </a:fld>
            <a:endParaRPr lang="en-GB"/>
          </a:p>
        </p:txBody>
      </p:sp>
      <p:sp>
        <p:nvSpPr>
          <p:cNvPr id="6" name="Footer Placeholder 5">
            <a:extLst>
              <a:ext uri="{FF2B5EF4-FFF2-40B4-BE49-F238E27FC236}">
                <a16:creationId xmlns:a16="http://schemas.microsoft.com/office/drawing/2014/main" id="{D214BD36-27AB-4D94-BFCD-5BE6143BBD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82E9ECE-3799-48E6-95C8-6DC4B12B7767}"/>
              </a:ext>
            </a:extLst>
          </p:cNvPr>
          <p:cNvSpPr>
            <a:spLocks noGrp="1"/>
          </p:cNvSpPr>
          <p:nvPr>
            <p:ph type="sldNum" sz="quarter" idx="12"/>
          </p:nvPr>
        </p:nvSpPr>
        <p:spPr/>
        <p:txBody>
          <a:bodyPr/>
          <a:lstStyle/>
          <a:p>
            <a:fld id="{7432762C-6E5C-4B22-A16F-7801F889D9B7}" type="slidenum">
              <a:rPr lang="en-GB" smtClean="0"/>
              <a:t>‹#›</a:t>
            </a:fld>
            <a:endParaRPr lang="en-GB"/>
          </a:p>
        </p:txBody>
      </p:sp>
    </p:spTree>
    <p:extLst>
      <p:ext uri="{BB962C8B-B14F-4D97-AF65-F5344CB8AC3E}">
        <p14:creationId xmlns:p14="http://schemas.microsoft.com/office/powerpoint/2010/main" val="27594980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972A5-20AA-4928-ABB8-E281758FBD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CFB626E-E984-4F1A-A0D4-22C4D26E87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BE3F1F2-4503-4A12-A042-1445791FAE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AF98C7-0A76-4B6F-816D-E4349AD1BEA4}"/>
              </a:ext>
            </a:extLst>
          </p:cNvPr>
          <p:cNvSpPr>
            <a:spLocks noGrp="1"/>
          </p:cNvSpPr>
          <p:nvPr>
            <p:ph type="dt" sz="half" idx="10"/>
          </p:nvPr>
        </p:nvSpPr>
        <p:spPr/>
        <p:txBody>
          <a:bodyPr/>
          <a:lstStyle/>
          <a:p>
            <a:fld id="{84649AE8-7DE8-4AA7-971D-91AD58BEB528}" type="datetimeFigureOut">
              <a:rPr lang="en-GB" smtClean="0"/>
              <a:t>20/04/2022</a:t>
            </a:fld>
            <a:endParaRPr lang="en-GB"/>
          </a:p>
        </p:txBody>
      </p:sp>
      <p:sp>
        <p:nvSpPr>
          <p:cNvPr id="6" name="Footer Placeholder 5">
            <a:extLst>
              <a:ext uri="{FF2B5EF4-FFF2-40B4-BE49-F238E27FC236}">
                <a16:creationId xmlns:a16="http://schemas.microsoft.com/office/drawing/2014/main" id="{E7772D84-DBC0-4E41-B6DE-DD712F4E61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C444E54-9982-461C-A1F2-623F1FEEAF09}"/>
              </a:ext>
            </a:extLst>
          </p:cNvPr>
          <p:cNvSpPr>
            <a:spLocks noGrp="1"/>
          </p:cNvSpPr>
          <p:nvPr>
            <p:ph type="sldNum" sz="quarter" idx="12"/>
          </p:nvPr>
        </p:nvSpPr>
        <p:spPr/>
        <p:txBody>
          <a:bodyPr/>
          <a:lstStyle/>
          <a:p>
            <a:fld id="{7432762C-6E5C-4B22-A16F-7801F889D9B7}" type="slidenum">
              <a:rPr lang="en-GB" smtClean="0"/>
              <a:t>‹#›</a:t>
            </a:fld>
            <a:endParaRPr lang="en-GB"/>
          </a:p>
        </p:txBody>
      </p:sp>
    </p:spTree>
    <p:extLst>
      <p:ext uri="{BB962C8B-B14F-4D97-AF65-F5344CB8AC3E}">
        <p14:creationId xmlns:p14="http://schemas.microsoft.com/office/powerpoint/2010/main" val="34577307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29C5A-E57F-4766-885D-521F8D4854D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4310350-33E2-4729-B8A4-5EDFCB4D3B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1ED261-065B-4B64-B156-D51A0C09AE90}"/>
              </a:ext>
            </a:extLst>
          </p:cNvPr>
          <p:cNvSpPr>
            <a:spLocks noGrp="1"/>
          </p:cNvSpPr>
          <p:nvPr>
            <p:ph type="dt" sz="half" idx="10"/>
          </p:nvPr>
        </p:nvSpPr>
        <p:spPr/>
        <p:txBody>
          <a:bodyPr/>
          <a:lstStyle/>
          <a:p>
            <a:fld id="{84649AE8-7DE8-4AA7-971D-91AD58BEB528}" type="datetimeFigureOut">
              <a:rPr lang="en-GB" smtClean="0"/>
              <a:t>20/04/2022</a:t>
            </a:fld>
            <a:endParaRPr lang="en-GB"/>
          </a:p>
        </p:txBody>
      </p:sp>
      <p:sp>
        <p:nvSpPr>
          <p:cNvPr id="5" name="Footer Placeholder 4">
            <a:extLst>
              <a:ext uri="{FF2B5EF4-FFF2-40B4-BE49-F238E27FC236}">
                <a16:creationId xmlns:a16="http://schemas.microsoft.com/office/drawing/2014/main" id="{095AB150-C6C9-4FE2-976F-52BA337B281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2595C32-D0C4-421A-8686-0B05C9ABE108}"/>
              </a:ext>
            </a:extLst>
          </p:cNvPr>
          <p:cNvSpPr>
            <a:spLocks noGrp="1"/>
          </p:cNvSpPr>
          <p:nvPr>
            <p:ph type="sldNum" sz="quarter" idx="12"/>
          </p:nvPr>
        </p:nvSpPr>
        <p:spPr/>
        <p:txBody>
          <a:bodyPr/>
          <a:lstStyle/>
          <a:p>
            <a:fld id="{7432762C-6E5C-4B22-A16F-7801F889D9B7}" type="slidenum">
              <a:rPr lang="en-GB" smtClean="0"/>
              <a:t>‹#›</a:t>
            </a:fld>
            <a:endParaRPr lang="en-GB"/>
          </a:p>
        </p:txBody>
      </p:sp>
    </p:spTree>
    <p:extLst>
      <p:ext uri="{BB962C8B-B14F-4D97-AF65-F5344CB8AC3E}">
        <p14:creationId xmlns:p14="http://schemas.microsoft.com/office/powerpoint/2010/main" val="1639786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B4923-41D9-4AFC-96DA-280DD7B35B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5BD955A-1AC7-4CB7-B1F8-38B2429B06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6FCAEE-5FF0-4868-9893-BCA1F8FCB7D4}"/>
              </a:ext>
            </a:extLst>
          </p:cNvPr>
          <p:cNvSpPr>
            <a:spLocks noGrp="1"/>
          </p:cNvSpPr>
          <p:nvPr>
            <p:ph type="dt" sz="half" idx="10"/>
          </p:nvPr>
        </p:nvSpPr>
        <p:spPr/>
        <p:txBody>
          <a:bodyPr/>
          <a:lstStyle/>
          <a:p>
            <a:fld id="{C8D36476-0FA0-436C-97AF-62334D3732C3}" type="datetimeFigureOut">
              <a:rPr lang="en-GB" smtClean="0"/>
              <a:t>20/04/2022</a:t>
            </a:fld>
            <a:endParaRPr lang="en-GB"/>
          </a:p>
        </p:txBody>
      </p:sp>
      <p:sp>
        <p:nvSpPr>
          <p:cNvPr id="5" name="Footer Placeholder 4">
            <a:extLst>
              <a:ext uri="{FF2B5EF4-FFF2-40B4-BE49-F238E27FC236}">
                <a16:creationId xmlns:a16="http://schemas.microsoft.com/office/drawing/2014/main" id="{07DF929D-9070-45C4-88D9-89B9B6674F1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FEAEC27-B515-4A1D-BCB3-C23B05233C08}"/>
              </a:ext>
            </a:extLst>
          </p:cNvPr>
          <p:cNvSpPr>
            <a:spLocks noGrp="1"/>
          </p:cNvSpPr>
          <p:nvPr>
            <p:ph type="sldNum" sz="quarter" idx="12"/>
          </p:nvPr>
        </p:nvSpPr>
        <p:spPr/>
        <p:txBody>
          <a:bodyPr/>
          <a:lstStyle/>
          <a:p>
            <a:fld id="{6C435EAB-80FB-45CD-88EF-DBD3A4A62598}" type="slidenum">
              <a:rPr lang="en-GB" smtClean="0"/>
              <a:t>‹#›</a:t>
            </a:fld>
            <a:endParaRPr lang="en-GB"/>
          </a:p>
        </p:txBody>
      </p:sp>
    </p:spTree>
    <p:extLst>
      <p:ext uri="{BB962C8B-B14F-4D97-AF65-F5344CB8AC3E}">
        <p14:creationId xmlns:p14="http://schemas.microsoft.com/office/powerpoint/2010/main" val="21326308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20A7D1-EE61-4FB9-BD3F-7AA3B9817B5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665B6BB-EEDE-4844-B0D7-27A36FB8C5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296DDE9-069F-4051-9238-75B522BD9D4B}"/>
              </a:ext>
            </a:extLst>
          </p:cNvPr>
          <p:cNvSpPr>
            <a:spLocks noGrp="1"/>
          </p:cNvSpPr>
          <p:nvPr>
            <p:ph type="dt" sz="half" idx="10"/>
          </p:nvPr>
        </p:nvSpPr>
        <p:spPr/>
        <p:txBody>
          <a:bodyPr/>
          <a:lstStyle/>
          <a:p>
            <a:fld id="{84649AE8-7DE8-4AA7-971D-91AD58BEB528}" type="datetimeFigureOut">
              <a:rPr lang="en-GB" smtClean="0"/>
              <a:t>20/04/2022</a:t>
            </a:fld>
            <a:endParaRPr lang="en-GB"/>
          </a:p>
        </p:txBody>
      </p:sp>
      <p:sp>
        <p:nvSpPr>
          <p:cNvPr id="5" name="Footer Placeholder 4">
            <a:extLst>
              <a:ext uri="{FF2B5EF4-FFF2-40B4-BE49-F238E27FC236}">
                <a16:creationId xmlns:a16="http://schemas.microsoft.com/office/drawing/2014/main" id="{1A8A97EE-179F-494E-87E7-D2E3C3B49C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ED2C18-8DC1-47D3-9F37-5F578FB7F6A5}"/>
              </a:ext>
            </a:extLst>
          </p:cNvPr>
          <p:cNvSpPr>
            <a:spLocks noGrp="1"/>
          </p:cNvSpPr>
          <p:nvPr>
            <p:ph type="sldNum" sz="quarter" idx="12"/>
          </p:nvPr>
        </p:nvSpPr>
        <p:spPr/>
        <p:txBody>
          <a:bodyPr/>
          <a:lstStyle/>
          <a:p>
            <a:fld id="{7432762C-6E5C-4B22-A16F-7801F889D9B7}" type="slidenum">
              <a:rPr lang="en-GB" smtClean="0"/>
              <a:t>‹#›</a:t>
            </a:fld>
            <a:endParaRPr lang="en-GB"/>
          </a:p>
        </p:txBody>
      </p:sp>
    </p:spTree>
    <p:extLst>
      <p:ext uri="{BB962C8B-B14F-4D97-AF65-F5344CB8AC3E}">
        <p14:creationId xmlns:p14="http://schemas.microsoft.com/office/powerpoint/2010/main" val="35577134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3A0D666-8AA3-8945-A7F0-B5A5404C56B8}"/>
              </a:ext>
            </a:extLst>
          </p:cNvPr>
          <p:cNvSpPr/>
          <p:nvPr userDrawn="1"/>
        </p:nvSpPr>
        <p:spPr>
          <a:xfrm>
            <a:off x="10849429" y="0"/>
            <a:ext cx="1342571" cy="936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68F3589-ED35-DA4C-8F00-D71E15E921E4}"/>
              </a:ext>
            </a:extLst>
          </p:cNvPr>
          <p:cNvSpPr>
            <a:spLocks noGrp="1"/>
          </p:cNvSpPr>
          <p:nvPr>
            <p:ph type="dt" sz="half" idx="10"/>
          </p:nvPr>
        </p:nvSpPr>
        <p:spPr>
          <a:xfrm>
            <a:off x="4825409" y="6430779"/>
            <a:ext cx="2743200" cy="365125"/>
          </a:xfrm>
        </p:spPr>
        <p:txBody>
          <a:bodyPr/>
          <a:lstStyle/>
          <a:p>
            <a:fld id="{F8B77B0A-5230-FB49-A369-25B45AF2DC31}" type="datetime1">
              <a:rPr lang="en-GB" smtClean="0"/>
              <a:t>20/04/2022</a:t>
            </a:fld>
            <a:endParaRPr lang="en-US" dirty="0"/>
          </a:p>
        </p:txBody>
      </p:sp>
      <p:sp>
        <p:nvSpPr>
          <p:cNvPr id="6" name="Slide Number Placeholder 5">
            <a:extLst>
              <a:ext uri="{FF2B5EF4-FFF2-40B4-BE49-F238E27FC236}">
                <a16:creationId xmlns:a16="http://schemas.microsoft.com/office/drawing/2014/main" id="{B3861269-A9E1-1446-9C15-4E3E218ADEDC}"/>
              </a:ext>
            </a:extLst>
          </p:cNvPr>
          <p:cNvSpPr>
            <a:spLocks noGrp="1"/>
          </p:cNvSpPr>
          <p:nvPr>
            <p:ph type="sldNum" sz="quarter" idx="12"/>
          </p:nvPr>
        </p:nvSpPr>
        <p:spPr/>
        <p:txBody>
          <a:bodyPr/>
          <a:lstStyle/>
          <a:p>
            <a:fld id="{53387467-72D7-094F-B052-2584D6037428}" type="slidenum">
              <a:rPr lang="en-US" smtClean="0"/>
              <a:t>‹#›</a:t>
            </a:fld>
            <a:endParaRPr lang="en-US"/>
          </a:p>
        </p:txBody>
      </p:sp>
      <p:pic>
        <p:nvPicPr>
          <p:cNvPr id="5" name="Picture 4">
            <a:extLst>
              <a:ext uri="{FF2B5EF4-FFF2-40B4-BE49-F238E27FC236}">
                <a16:creationId xmlns:a16="http://schemas.microsoft.com/office/drawing/2014/main" id="{47A1A690-4029-144E-BA3C-51A1F92D680C}"/>
              </a:ext>
            </a:extLst>
          </p:cNvPr>
          <p:cNvPicPr>
            <a:picLocks noChangeAspect="1"/>
          </p:cNvPicPr>
          <p:nvPr userDrawn="1"/>
        </p:nvPicPr>
        <p:blipFill rotWithShape="1">
          <a:blip r:embed="rId2"/>
          <a:srcRect l="1784" t="39784" r="13644"/>
          <a:stretch/>
        </p:blipFill>
        <p:spPr>
          <a:xfrm>
            <a:off x="0" y="486229"/>
            <a:ext cx="12192000" cy="5866037"/>
          </a:xfrm>
          <a:prstGeom prst="rect">
            <a:avLst/>
          </a:prstGeom>
        </p:spPr>
      </p:pic>
      <p:pic>
        <p:nvPicPr>
          <p:cNvPr id="7" name="Picture 6">
            <a:extLst>
              <a:ext uri="{FF2B5EF4-FFF2-40B4-BE49-F238E27FC236}">
                <a16:creationId xmlns:a16="http://schemas.microsoft.com/office/drawing/2014/main" id="{369DB41B-9ECF-804E-8C4C-B195A7F1D230}"/>
              </a:ext>
            </a:extLst>
          </p:cNvPr>
          <p:cNvPicPr>
            <a:picLocks noChangeAspect="1"/>
          </p:cNvPicPr>
          <p:nvPr userDrawn="1"/>
        </p:nvPicPr>
        <p:blipFill rotWithShape="1">
          <a:blip r:embed="rId3">
            <a:alphaModFix amt="20000"/>
          </a:blip>
          <a:srcRect l="27755" r="17371" b="3505"/>
          <a:stretch/>
        </p:blipFill>
        <p:spPr>
          <a:xfrm>
            <a:off x="0" y="177710"/>
            <a:ext cx="12192000" cy="6440448"/>
          </a:xfrm>
          <a:prstGeom prst="rect">
            <a:avLst/>
          </a:prstGeom>
        </p:spPr>
      </p:pic>
      <p:pic>
        <p:nvPicPr>
          <p:cNvPr id="8" name="Picture 7">
            <a:extLst>
              <a:ext uri="{FF2B5EF4-FFF2-40B4-BE49-F238E27FC236}">
                <a16:creationId xmlns:a16="http://schemas.microsoft.com/office/drawing/2014/main" id="{DB2AD0DC-F932-BC49-89FB-2458E5BEB131}"/>
              </a:ext>
            </a:extLst>
          </p:cNvPr>
          <p:cNvPicPr>
            <a:picLocks noChangeAspect="1"/>
          </p:cNvPicPr>
          <p:nvPr userDrawn="1"/>
        </p:nvPicPr>
        <p:blipFill>
          <a:blip r:embed="rId4"/>
          <a:stretch>
            <a:fillRect/>
          </a:stretch>
        </p:blipFill>
        <p:spPr>
          <a:xfrm>
            <a:off x="2366631" y="2842142"/>
            <a:ext cx="1897025" cy="1156099"/>
          </a:xfrm>
          <a:prstGeom prst="rect">
            <a:avLst/>
          </a:prstGeom>
        </p:spPr>
      </p:pic>
      <p:sp>
        <p:nvSpPr>
          <p:cNvPr id="9" name="Rectangle 8">
            <a:extLst>
              <a:ext uri="{FF2B5EF4-FFF2-40B4-BE49-F238E27FC236}">
                <a16:creationId xmlns:a16="http://schemas.microsoft.com/office/drawing/2014/main" id="{AC316D6F-E727-1249-8C01-D0680F77ACE8}"/>
              </a:ext>
            </a:extLst>
          </p:cNvPr>
          <p:cNvSpPr/>
          <p:nvPr userDrawn="1"/>
        </p:nvSpPr>
        <p:spPr>
          <a:xfrm>
            <a:off x="8006317" y="5095100"/>
            <a:ext cx="3498715" cy="567603"/>
          </a:xfrm>
          <a:prstGeom prst="rect">
            <a:avLst/>
          </a:prstGeom>
          <a:solidFill>
            <a:srgbClr val="EA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160"/>
              </a:lnSpc>
            </a:pPr>
            <a:endParaRPr lang="en-US" dirty="0"/>
          </a:p>
        </p:txBody>
      </p:sp>
      <p:sp>
        <p:nvSpPr>
          <p:cNvPr id="10" name="Rectangle 9">
            <a:extLst>
              <a:ext uri="{FF2B5EF4-FFF2-40B4-BE49-F238E27FC236}">
                <a16:creationId xmlns:a16="http://schemas.microsoft.com/office/drawing/2014/main" id="{E417F2C1-D0F6-6641-A9EF-459EB19B0859}"/>
              </a:ext>
            </a:extLst>
          </p:cNvPr>
          <p:cNvSpPr/>
          <p:nvPr userDrawn="1"/>
        </p:nvSpPr>
        <p:spPr>
          <a:xfrm>
            <a:off x="0" y="6400800"/>
            <a:ext cx="12192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2798144-DC8D-9F43-984D-1E11410E1F96}"/>
              </a:ext>
            </a:extLst>
          </p:cNvPr>
          <p:cNvSpPr/>
          <p:nvPr userDrawn="1"/>
        </p:nvSpPr>
        <p:spPr>
          <a:xfrm>
            <a:off x="0" y="6390167"/>
            <a:ext cx="12192000" cy="467833"/>
          </a:xfrm>
          <a:prstGeom prst="rect">
            <a:avLst/>
          </a:prstGeom>
          <a:solidFill>
            <a:srgbClr val="3E3C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92B441B-A693-7841-AFBA-7B9573D8EDEC}"/>
              </a:ext>
            </a:extLst>
          </p:cNvPr>
          <p:cNvSpPr txBox="1"/>
          <p:nvPr userDrawn="1"/>
        </p:nvSpPr>
        <p:spPr>
          <a:xfrm>
            <a:off x="6086277" y="3035858"/>
            <a:ext cx="5532120" cy="369332"/>
          </a:xfrm>
          <a:prstGeom prst="rect">
            <a:avLst/>
          </a:prstGeom>
          <a:noFill/>
        </p:spPr>
        <p:txBody>
          <a:bodyPr wrap="square" rtlCol="0">
            <a:spAutoFit/>
          </a:bodyPr>
          <a:lstStyle/>
          <a:p>
            <a:pPr algn="r"/>
            <a:r>
              <a:rPr lang="en-US" dirty="0">
                <a:solidFill>
                  <a:schemeClr val="bg1"/>
                </a:solidFill>
                <a:latin typeface="Roboto Light" panose="02000000000000000000" pitchFamily="2" charset="0"/>
                <a:ea typeface="Roboto Light" panose="02000000000000000000" pitchFamily="2" charset="0"/>
              </a:rPr>
              <a:t>THE ROAD SURFACE TREATMENTS ASSOCIATION</a:t>
            </a:r>
          </a:p>
        </p:txBody>
      </p:sp>
      <p:cxnSp>
        <p:nvCxnSpPr>
          <p:cNvPr id="15" name="Straight Connector 14">
            <a:extLst>
              <a:ext uri="{FF2B5EF4-FFF2-40B4-BE49-F238E27FC236}">
                <a16:creationId xmlns:a16="http://schemas.microsoft.com/office/drawing/2014/main" id="{EAB10569-1831-E141-980A-57C87EF97EFD}"/>
              </a:ext>
            </a:extLst>
          </p:cNvPr>
          <p:cNvCxnSpPr>
            <a:cxnSpLocks/>
          </p:cNvCxnSpPr>
          <p:nvPr userDrawn="1"/>
        </p:nvCxnSpPr>
        <p:spPr>
          <a:xfrm>
            <a:off x="4455042" y="3489985"/>
            <a:ext cx="707065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42B91EF-0023-2D43-B649-A007982B6F74}"/>
              </a:ext>
            </a:extLst>
          </p:cNvPr>
          <p:cNvSpPr/>
          <p:nvPr userDrawn="1"/>
        </p:nvSpPr>
        <p:spPr>
          <a:xfrm rot="10800000">
            <a:off x="0" y="-10632"/>
            <a:ext cx="12192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A098588-4278-3447-B881-A72E9BAB5F27}"/>
              </a:ext>
            </a:extLst>
          </p:cNvPr>
          <p:cNvSpPr/>
          <p:nvPr userDrawn="1"/>
        </p:nvSpPr>
        <p:spPr>
          <a:xfrm rot="10800000">
            <a:off x="0" y="0"/>
            <a:ext cx="12192000" cy="453292"/>
          </a:xfrm>
          <a:prstGeom prst="rect">
            <a:avLst/>
          </a:prstGeom>
          <a:solidFill>
            <a:srgbClr val="3E3C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1813E27E-B688-C048-B48C-90F96BC95761}"/>
              </a:ext>
            </a:extLst>
          </p:cNvPr>
          <p:cNvSpPr>
            <a:spLocks noGrp="1"/>
          </p:cNvSpPr>
          <p:nvPr>
            <p:ph type="body" sz="quarter" idx="13"/>
          </p:nvPr>
        </p:nvSpPr>
        <p:spPr>
          <a:xfrm>
            <a:off x="4295553" y="3678238"/>
            <a:ext cx="7315200" cy="1284287"/>
          </a:xfrm>
        </p:spPr>
        <p:txBody>
          <a:bodyPr/>
          <a:lstStyle>
            <a:lvl1pPr marL="0" indent="0" algn="r">
              <a:buNone/>
              <a:defRPr sz="4800">
                <a:solidFill>
                  <a:schemeClr val="bg1"/>
                </a:solidFill>
              </a:defRPr>
            </a:lvl1pPr>
            <a:lvl2pPr marL="457200" indent="0" algn="r">
              <a:buNone/>
              <a:defRPr sz="4800">
                <a:solidFill>
                  <a:schemeClr val="bg1"/>
                </a:solidFill>
              </a:defRPr>
            </a:lvl2pPr>
            <a:lvl3pPr marL="914400" indent="0" algn="r">
              <a:buNone/>
              <a:defRPr sz="4800">
                <a:solidFill>
                  <a:schemeClr val="bg1"/>
                </a:solidFill>
              </a:defRPr>
            </a:lvl3pPr>
            <a:lvl4pPr marL="1371600" indent="0" algn="r">
              <a:buNone/>
              <a:defRPr sz="4800">
                <a:solidFill>
                  <a:schemeClr val="bg1"/>
                </a:solidFill>
              </a:defRPr>
            </a:lvl4pPr>
            <a:lvl5pPr marL="1828800" indent="0" algn="r">
              <a:buNone/>
              <a:defRPr sz="4800">
                <a:solidFill>
                  <a:schemeClr val="bg1"/>
                </a:solidFill>
              </a:defRPr>
            </a:lvl5pPr>
          </a:lstStyle>
          <a:p>
            <a:pPr lvl="0"/>
            <a:r>
              <a:rPr lang="en-GB" dirty="0"/>
              <a:t>Click to edit</a:t>
            </a:r>
            <a:endParaRPr lang="en-US" dirty="0"/>
          </a:p>
        </p:txBody>
      </p:sp>
      <p:sp>
        <p:nvSpPr>
          <p:cNvPr id="19" name="Text Placeholder 18">
            <a:extLst>
              <a:ext uri="{FF2B5EF4-FFF2-40B4-BE49-F238E27FC236}">
                <a16:creationId xmlns:a16="http://schemas.microsoft.com/office/drawing/2014/main" id="{3228DEDB-4FA7-374E-BCE3-9E224A694F87}"/>
              </a:ext>
            </a:extLst>
          </p:cNvPr>
          <p:cNvSpPr>
            <a:spLocks noGrp="1"/>
          </p:cNvSpPr>
          <p:nvPr>
            <p:ph type="body" sz="quarter" idx="14"/>
          </p:nvPr>
        </p:nvSpPr>
        <p:spPr>
          <a:xfrm>
            <a:off x="8016875" y="5154388"/>
            <a:ext cx="3387725" cy="555461"/>
          </a:xfrm>
        </p:spPr>
        <p:txBody>
          <a:bodyPr/>
          <a:lstStyle>
            <a:lvl1pPr marL="0" indent="0" algn="r">
              <a:lnSpc>
                <a:spcPts val="980"/>
              </a:lnSpc>
              <a:buNone/>
              <a:defRPr sz="1400">
                <a:solidFill>
                  <a:schemeClr val="bg1"/>
                </a:solidFill>
              </a:defRPr>
            </a:lvl1pPr>
            <a:lvl2pPr marL="457200" indent="0" algn="r">
              <a:buNone/>
              <a:defRPr>
                <a:solidFill>
                  <a:schemeClr val="bg1"/>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n-GB" dirty="0"/>
              <a:t>Click to edit</a:t>
            </a:r>
            <a:endParaRPr lang="en-US" dirty="0"/>
          </a:p>
        </p:txBody>
      </p:sp>
    </p:spTree>
    <p:extLst>
      <p:ext uri="{BB962C8B-B14F-4D97-AF65-F5344CB8AC3E}">
        <p14:creationId xmlns:p14="http://schemas.microsoft.com/office/powerpoint/2010/main" val="27187100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572D9-E8A4-5F4C-A22B-0517B210F399}"/>
              </a:ext>
            </a:extLst>
          </p:cNvPr>
          <p:cNvSpPr>
            <a:spLocks noGrp="1"/>
          </p:cNvSpPr>
          <p:nvPr>
            <p:ph type="title"/>
          </p:nvPr>
        </p:nvSpPr>
        <p:spPr>
          <a:xfrm>
            <a:off x="0" y="290933"/>
            <a:ext cx="12192000" cy="711835"/>
          </a:xfrm>
        </p:spPr>
        <p:txBody>
          <a:bodyPr/>
          <a:lstStyle>
            <a:lvl1pPr algn="ctr">
              <a:defRPr>
                <a:solidFill>
                  <a:srgbClr val="3E3C38"/>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DE0C4A6B-EFDF-E44D-B2C2-2A825F314664}"/>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Rectangle 8">
            <a:extLst>
              <a:ext uri="{FF2B5EF4-FFF2-40B4-BE49-F238E27FC236}">
                <a16:creationId xmlns:a16="http://schemas.microsoft.com/office/drawing/2014/main" id="{BF1EC957-7A1C-184A-82DD-B24A96BEB8DC}"/>
              </a:ext>
            </a:extLst>
          </p:cNvPr>
          <p:cNvSpPr/>
          <p:nvPr userDrawn="1"/>
        </p:nvSpPr>
        <p:spPr>
          <a:xfrm>
            <a:off x="9553193" y="6520566"/>
            <a:ext cx="2446504" cy="230832"/>
          </a:xfrm>
          <a:prstGeom prst="rect">
            <a:avLst/>
          </a:prstGeom>
        </p:spPr>
        <p:txBody>
          <a:bodyPr wrap="none">
            <a:spAutoFit/>
          </a:bodyPr>
          <a:lstStyle/>
          <a:p>
            <a:r>
              <a:rPr lang="en-GB" sz="900" b="1" i="0" dirty="0">
                <a:solidFill>
                  <a:srgbClr val="EA8215"/>
                </a:solidFill>
                <a:latin typeface="Roboto" panose="02000000000000000000" pitchFamily="2" charset="0"/>
                <a:ea typeface="Roboto" panose="02000000000000000000" pitchFamily="2" charset="0"/>
              </a:rPr>
              <a:t>©</a:t>
            </a:r>
            <a:r>
              <a:rPr lang="en-US" sz="900" b="0" i="0" dirty="0">
                <a:solidFill>
                  <a:srgbClr val="EA8215"/>
                </a:solidFill>
                <a:latin typeface="Roboto Light" panose="02000000000000000000" pitchFamily="2" charset="0"/>
                <a:ea typeface="Roboto Light" panose="02000000000000000000" pitchFamily="2" charset="0"/>
              </a:rPr>
              <a:t> The Road Surface Treatments Association</a:t>
            </a:r>
          </a:p>
        </p:txBody>
      </p:sp>
      <p:sp>
        <p:nvSpPr>
          <p:cNvPr id="11" name="Rectangle 10">
            <a:extLst>
              <a:ext uri="{FF2B5EF4-FFF2-40B4-BE49-F238E27FC236}">
                <a16:creationId xmlns:a16="http://schemas.microsoft.com/office/drawing/2014/main" id="{A2154D70-8BC9-8E40-8360-C8F4663C2CC3}"/>
              </a:ext>
            </a:extLst>
          </p:cNvPr>
          <p:cNvSpPr/>
          <p:nvPr userDrawn="1"/>
        </p:nvSpPr>
        <p:spPr>
          <a:xfrm>
            <a:off x="209901" y="6477583"/>
            <a:ext cx="1332416" cy="307777"/>
          </a:xfrm>
          <a:prstGeom prst="rect">
            <a:avLst/>
          </a:prstGeom>
        </p:spPr>
        <p:txBody>
          <a:bodyPr wrap="none">
            <a:spAutoFit/>
          </a:bodyPr>
          <a:lstStyle/>
          <a:p>
            <a:r>
              <a:rPr lang="en-GB" sz="1400" b="0" i="0" dirty="0">
                <a:solidFill>
                  <a:srgbClr val="EA8215"/>
                </a:solidFill>
                <a:latin typeface="Roboto Medium" panose="02000000000000000000" pitchFamily="2" charset="0"/>
                <a:ea typeface="Roboto Medium" panose="02000000000000000000" pitchFamily="2" charset="0"/>
              </a:rPr>
              <a:t>RSTA-UK.ORG</a:t>
            </a:r>
            <a:endParaRPr lang="en-US" sz="1400" b="0" i="0" dirty="0">
              <a:solidFill>
                <a:srgbClr val="EA8215"/>
              </a:solidFill>
              <a:latin typeface="Roboto Medium" panose="02000000000000000000" pitchFamily="2" charset="0"/>
              <a:ea typeface="Roboto Medium" panose="02000000000000000000" pitchFamily="2" charset="0"/>
            </a:endParaRPr>
          </a:p>
        </p:txBody>
      </p:sp>
    </p:spTree>
    <p:extLst>
      <p:ext uri="{BB962C8B-B14F-4D97-AF65-F5344CB8AC3E}">
        <p14:creationId xmlns:p14="http://schemas.microsoft.com/office/powerpoint/2010/main" val="41261281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172F5-E296-F548-9834-F718A2E3A11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5D008AA-3FD2-A44B-9A5E-B2D319C39AA3}"/>
              </a:ext>
            </a:extLst>
          </p:cNvPr>
          <p:cNvSpPr>
            <a:spLocks noGrp="1"/>
          </p:cNvSpPr>
          <p:nvPr>
            <p:ph type="dt" sz="half" idx="10"/>
          </p:nvPr>
        </p:nvSpPr>
        <p:spPr/>
        <p:txBody>
          <a:bodyPr/>
          <a:lstStyle/>
          <a:p>
            <a:fld id="{CB7CAFEC-399E-6E49-BEC0-59E449A5DF4E}" type="datetime1">
              <a:rPr lang="en-GB" smtClean="0"/>
              <a:t>20/04/2022</a:t>
            </a:fld>
            <a:endParaRPr lang="en-US"/>
          </a:p>
        </p:txBody>
      </p:sp>
      <p:sp>
        <p:nvSpPr>
          <p:cNvPr id="4" name="Footer Placeholder 3">
            <a:extLst>
              <a:ext uri="{FF2B5EF4-FFF2-40B4-BE49-F238E27FC236}">
                <a16:creationId xmlns:a16="http://schemas.microsoft.com/office/drawing/2014/main" id="{98947FA8-6ABC-BB41-8A8A-F0DF4D5B42D8}"/>
              </a:ext>
            </a:extLst>
          </p:cNvPr>
          <p:cNvSpPr>
            <a:spLocks noGrp="1"/>
          </p:cNvSpPr>
          <p:nvPr>
            <p:ph type="ftr" sz="quarter" idx="11"/>
          </p:nvPr>
        </p:nvSpPr>
        <p:spPr>
          <a:xfrm>
            <a:off x="4038600" y="6441414"/>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BF80A20-AB1C-3C44-8780-AE27F22E0B2F}"/>
              </a:ext>
            </a:extLst>
          </p:cNvPr>
          <p:cNvSpPr>
            <a:spLocks noGrp="1"/>
          </p:cNvSpPr>
          <p:nvPr>
            <p:ph type="sldNum" sz="quarter" idx="12"/>
          </p:nvPr>
        </p:nvSpPr>
        <p:spPr/>
        <p:txBody>
          <a:bodyPr/>
          <a:lstStyle/>
          <a:p>
            <a:fld id="{53387467-72D7-094F-B052-2584D6037428}" type="slidenum">
              <a:rPr lang="en-US" smtClean="0"/>
              <a:t>‹#›</a:t>
            </a:fld>
            <a:endParaRPr lang="en-US"/>
          </a:p>
        </p:txBody>
      </p:sp>
      <p:sp>
        <p:nvSpPr>
          <p:cNvPr id="6" name="Rectangle 5">
            <a:extLst>
              <a:ext uri="{FF2B5EF4-FFF2-40B4-BE49-F238E27FC236}">
                <a16:creationId xmlns:a16="http://schemas.microsoft.com/office/drawing/2014/main" id="{020F1B20-6302-E94B-8BF3-BB019812E4D3}"/>
              </a:ext>
            </a:extLst>
          </p:cNvPr>
          <p:cNvSpPr/>
          <p:nvPr userDrawn="1"/>
        </p:nvSpPr>
        <p:spPr>
          <a:xfrm>
            <a:off x="9553193" y="6520566"/>
            <a:ext cx="2446504" cy="230832"/>
          </a:xfrm>
          <a:prstGeom prst="rect">
            <a:avLst/>
          </a:prstGeom>
        </p:spPr>
        <p:txBody>
          <a:bodyPr wrap="none">
            <a:spAutoFit/>
          </a:bodyPr>
          <a:lstStyle/>
          <a:p>
            <a:r>
              <a:rPr lang="en-GB" sz="900" b="1" i="0" dirty="0">
                <a:solidFill>
                  <a:srgbClr val="EA8215"/>
                </a:solidFill>
                <a:latin typeface="Roboto" panose="02000000000000000000" pitchFamily="2" charset="0"/>
                <a:ea typeface="Roboto" panose="02000000000000000000" pitchFamily="2" charset="0"/>
              </a:rPr>
              <a:t>©</a:t>
            </a:r>
            <a:r>
              <a:rPr lang="en-US" sz="900" b="0" i="0" dirty="0">
                <a:solidFill>
                  <a:srgbClr val="EA8215"/>
                </a:solidFill>
                <a:latin typeface="Roboto Light" panose="02000000000000000000" pitchFamily="2" charset="0"/>
                <a:ea typeface="Roboto Light" panose="02000000000000000000" pitchFamily="2" charset="0"/>
              </a:rPr>
              <a:t> The Road Surface Treatments Association</a:t>
            </a:r>
          </a:p>
        </p:txBody>
      </p:sp>
      <p:sp>
        <p:nvSpPr>
          <p:cNvPr id="7" name="Rectangle 6">
            <a:extLst>
              <a:ext uri="{FF2B5EF4-FFF2-40B4-BE49-F238E27FC236}">
                <a16:creationId xmlns:a16="http://schemas.microsoft.com/office/drawing/2014/main" id="{78E18B99-2879-144A-9A79-EA4714CD0A35}"/>
              </a:ext>
            </a:extLst>
          </p:cNvPr>
          <p:cNvSpPr/>
          <p:nvPr userDrawn="1"/>
        </p:nvSpPr>
        <p:spPr>
          <a:xfrm>
            <a:off x="209901" y="6477583"/>
            <a:ext cx="1332416" cy="307777"/>
          </a:xfrm>
          <a:prstGeom prst="rect">
            <a:avLst/>
          </a:prstGeom>
        </p:spPr>
        <p:txBody>
          <a:bodyPr wrap="none">
            <a:spAutoFit/>
          </a:bodyPr>
          <a:lstStyle/>
          <a:p>
            <a:r>
              <a:rPr lang="en-GB" sz="1400" b="0" i="0" dirty="0">
                <a:solidFill>
                  <a:srgbClr val="EA8215"/>
                </a:solidFill>
                <a:latin typeface="Roboto Medium" panose="02000000000000000000" pitchFamily="2" charset="0"/>
                <a:ea typeface="Roboto Medium" panose="02000000000000000000" pitchFamily="2" charset="0"/>
              </a:rPr>
              <a:t>RSTA-UK.ORG</a:t>
            </a:r>
            <a:endParaRPr lang="en-US" sz="1400" b="0" i="0" dirty="0">
              <a:solidFill>
                <a:srgbClr val="EA8215"/>
              </a:solidFill>
              <a:latin typeface="Roboto Medium" panose="02000000000000000000" pitchFamily="2" charset="0"/>
              <a:ea typeface="Roboto Medium" panose="02000000000000000000" pitchFamily="2" charset="0"/>
            </a:endParaRPr>
          </a:p>
        </p:txBody>
      </p:sp>
    </p:spTree>
    <p:extLst>
      <p:ext uri="{BB962C8B-B14F-4D97-AF65-F5344CB8AC3E}">
        <p14:creationId xmlns:p14="http://schemas.microsoft.com/office/powerpoint/2010/main" val="8821532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1F79C-60C8-AD44-AAB4-CAEAAD78EEE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9566B1F-1E3E-E44B-9562-EA436A7B3A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5F20DAE-DEE6-3440-AA6C-5AC819CEB999}"/>
              </a:ext>
            </a:extLst>
          </p:cNvPr>
          <p:cNvSpPr>
            <a:spLocks noGrp="1"/>
          </p:cNvSpPr>
          <p:nvPr>
            <p:ph type="dt" sz="half" idx="10"/>
          </p:nvPr>
        </p:nvSpPr>
        <p:spPr/>
        <p:txBody>
          <a:bodyPr/>
          <a:lstStyle/>
          <a:p>
            <a:fld id="{2D90979D-1DA8-F54E-9D08-C64ACA414E14}" type="datetime1">
              <a:rPr lang="en-GB" smtClean="0"/>
              <a:t>20/04/2022</a:t>
            </a:fld>
            <a:endParaRPr lang="en-US"/>
          </a:p>
        </p:txBody>
      </p:sp>
      <p:sp>
        <p:nvSpPr>
          <p:cNvPr id="5" name="Footer Placeholder 4">
            <a:extLst>
              <a:ext uri="{FF2B5EF4-FFF2-40B4-BE49-F238E27FC236}">
                <a16:creationId xmlns:a16="http://schemas.microsoft.com/office/drawing/2014/main" id="{270E6C88-ADEC-1E45-AFA2-557D037BEA71}"/>
              </a:ext>
            </a:extLst>
          </p:cNvPr>
          <p:cNvSpPr>
            <a:spLocks noGrp="1"/>
          </p:cNvSpPr>
          <p:nvPr>
            <p:ph type="ftr" sz="quarter" idx="11"/>
          </p:nvPr>
        </p:nvSpPr>
        <p:spPr>
          <a:xfrm>
            <a:off x="4038600" y="6441414"/>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3F61E-E0FE-2140-B206-AF1ABFF97AA1}"/>
              </a:ext>
            </a:extLst>
          </p:cNvPr>
          <p:cNvSpPr>
            <a:spLocks noGrp="1"/>
          </p:cNvSpPr>
          <p:nvPr>
            <p:ph type="sldNum" sz="quarter" idx="12"/>
          </p:nvPr>
        </p:nvSpPr>
        <p:spPr/>
        <p:txBody>
          <a:bodyPr/>
          <a:lstStyle/>
          <a:p>
            <a:fld id="{53387467-72D7-094F-B052-2584D6037428}" type="slidenum">
              <a:rPr lang="en-US" smtClean="0"/>
              <a:t>‹#›</a:t>
            </a:fld>
            <a:endParaRPr lang="en-US"/>
          </a:p>
        </p:txBody>
      </p:sp>
      <p:sp>
        <p:nvSpPr>
          <p:cNvPr id="7" name="Rectangle 6">
            <a:extLst>
              <a:ext uri="{FF2B5EF4-FFF2-40B4-BE49-F238E27FC236}">
                <a16:creationId xmlns:a16="http://schemas.microsoft.com/office/drawing/2014/main" id="{ED2F9E58-9E44-2F49-9050-854F8A1278A0}"/>
              </a:ext>
            </a:extLst>
          </p:cNvPr>
          <p:cNvSpPr/>
          <p:nvPr userDrawn="1"/>
        </p:nvSpPr>
        <p:spPr>
          <a:xfrm>
            <a:off x="9553193" y="6520566"/>
            <a:ext cx="2446504" cy="230832"/>
          </a:xfrm>
          <a:prstGeom prst="rect">
            <a:avLst/>
          </a:prstGeom>
        </p:spPr>
        <p:txBody>
          <a:bodyPr wrap="none">
            <a:spAutoFit/>
          </a:bodyPr>
          <a:lstStyle/>
          <a:p>
            <a:r>
              <a:rPr lang="en-GB" sz="900" b="1" i="0" dirty="0">
                <a:solidFill>
                  <a:srgbClr val="EA8215"/>
                </a:solidFill>
                <a:latin typeface="Roboto" panose="02000000000000000000" pitchFamily="2" charset="0"/>
                <a:ea typeface="Roboto" panose="02000000000000000000" pitchFamily="2" charset="0"/>
              </a:rPr>
              <a:t>©</a:t>
            </a:r>
            <a:r>
              <a:rPr lang="en-US" sz="900" b="0" i="0" dirty="0">
                <a:solidFill>
                  <a:srgbClr val="EA8215"/>
                </a:solidFill>
                <a:latin typeface="Roboto Light" panose="02000000000000000000" pitchFamily="2" charset="0"/>
                <a:ea typeface="Roboto Light" panose="02000000000000000000" pitchFamily="2" charset="0"/>
              </a:rPr>
              <a:t> The Road Surface Treatments Association</a:t>
            </a:r>
          </a:p>
        </p:txBody>
      </p:sp>
      <p:sp>
        <p:nvSpPr>
          <p:cNvPr id="8" name="Rectangle 7">
            <a:extLst>
              <a:ext uri="{FF2B5EF4-FFF2-40B4-BE49-F238E27FC236}">
                <a16:creationId xmlns:a16="http://schemas.microsoft.com/office/drawing/2014/main" id="{B5B90E73-0AEC-F546-99B3-0CAF82E18C4A}"/>
              </a:ext>
            </a:extLst>
          </p:cNvPr>
          <p:cNvSpPr/>
          <p:nvPr userDrawn="1"/>
        </p:nvSpPr>
        <p:spPr>
          <a:xfrm>
            <a:off x="209901" y="6477583"/>
            <a:ext cx="1332416" cy="307777"/>
          </a:xfrm>
          <a:prstGeom prst="rect">
            <a:avLst/>
          </a:prstGeom>
        </p:spPr>
        <p:txBody>
          <a:bodyPr wrap="none">
            <a:spAutoFit/>
          </a:bodyPr>
          <a:lstStyle/>
          <a:p>
            <a:r>
              <a:rPr lang="en-GB" sz="1400" b="0" i="0" dirty="0">
                <a:solidFill>
                  <a:srgbClr val="EA8215"/>
                </a:solidFill>
                <a:latin typeface="Roboto Medium" panose="02000000000000000000" pitchFamily="2" charset="0"/>
                <a:ea typeface="Roboto Medium" panose="02000000000000000000" pitchFamily="2" charset="0"/>
              </a:rPr>
              <a:t>RSTA-UK.ORG</a:t>
            </a:r>
            <a:endParaRPr lang="en-US" sz="1400" b="0" i="0" dirty="0">
              <a:solidFill>
                <a:srgbClr val="EA8215"/>
              </a:solidFill>
              <a:latin typeface="Roboto Medium" panose="02000000000000000000" pitchFamily="2" charset="0"/>
              <a:ea typeface="Roboto Medium" panose="02000000000000000000" pitchFamily="2" charset="0"/>
            </a:endParaRPr>
          </a:p>
        </p:txBody>
      </p:sp>
    </p:spTree>
    <p:extLst>
      <p:ext uri="{BB962C8B-B14F-4D97-AF65-F5344CB8AC3E}">
        <p14:creationId xmlns:p14="http://schemas.microsoft.com/office/powerpoint/2010/main" val="275126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AAC67-F993-9A4D-8660-B2CA38E9E40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2852CC6-037D-E74C-9651-FF962D7A1C6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9953224-9090-F642-B24A-2191C1C0F72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FFEEE4F-B8F3-AF45-84C2-91EB1BCA00BE}"/>
              </a:ext>
            </a:extLst>
          </p:cNvPr>
          <p:cNvSpPr>
            <a:spLocks noGrp="1"/>
          </p:cNvSpPr>
          <p:nvPr>
            <p:ph type="dt" sz="half" idx="10"/>
          </p:nvPr>
        </p:nvSpPr>
        <p:spPr/>
        <p:txBody>
          <a:bodyPr/>
          <a:lstStyle/>
          <a:p>
            <a:fld id="{30646377-4940-814F-8125-E01382049019}" type="datetime1">
              <a:rPr lang="en-GB" smtClean="0"/>
              <a:t>20/04/2022</a:t>
            </a:fld>
            <a:endParaRPr lang="en-US"/>
          </a:p>
        </p:txBody>
      </p:sp>
      <p:sp>
        <p:nvSpPr>
          <p:cNvPr id="6" name="Footer Placeholder 5">
            <a:extLst>
              <a:ext uri="{FF2B5EF4-FFF2-40B4-BE49-F238E27FC236}">
                <a16:creationId xmlns:a16="http://schemas.microsoft.com/office/drawing/2014/main" id="{67FDE5D7-BE8D-A447-8B8A-8B307EEA65B1}"/>
              </a:ext>
            </a:extLst>
          </p:cNvPr>
          <p:cNvSpPr>
            <a:spLocks noGrp="1"/>
          </p:cNvSpPr>
          <p:nvPr>
            <p:ph type="ftr" sz="quarter" idx="11"/>
          </p:nvPr>
        </p:nvSpPr>
        <p:spPr>
          <a:xfrm>
            <a:off x="4038600" y="6441414"/>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67559DD-69C0-4745-84DF-BE13A7DC0211}"/>
              </a:ext>
            </a:extLst>
          </p:cNvPr>
          <p:cNvSpPr>
            <a:spLocks noGrp="1"/>
          </p:cNvSpPr>
          <p:nvPr>
            <p:ph type="sldNum" sz="quarter" idx="12"/>
          </p:nvPr>
        </p:nvSpPr>
        <p:spPr/>
        <p:txBody>
          <a:bodyPr/>
          <a:lstStyle/>
          <a:p>
            <a:fld id="{53387467-72D7-094F-B052-2584D6037428}" type="slidenum">
              <a:rPr lang="en-US" smtClean="0"/>
              <a:t>‹#›</a:t>
            </a:fld>
            <a:endParaRPr lang="en-US"/>
          </a:p>
        </p:txBody>
      </p:sp>
      <p:sp>
        <p:nvSpPr>
          <p:cNvPr id="8" name="Rectangle 7">
            <a:extLst>
              <a:ext uri="{FF2B5EF4-FFF2-40B4-BE49-F238E27FC236}">
                <a16:creationId xmlns:a16="http://schemas.microsoft.com/office/drawing/2014/main" id="{2ABCEEAE-1C1E-4D4F-8BB9-8369648E01AE}"/>
              </a:ext>
            </a:extLst>
          </p:cNvPr>
          <p:cNvSpPr/>
          <p:nvPr userDrawn="1"/>
        </p:nvSpPr>
        <p:spPr>
          <a:xfrm>
            <a:off x="9553193" y="6520566"/>
            <a:ext cx="2446504" cy="230832"/>
          </a:xfrm>
          <a:prstGeom prst="rect">
            <a:avLst/>
          </a:prstGeom>
        </p:spPr>
        <p:txBody>
          <a:bodyPr wrap="none">
            <a:spAutoFit/>
          </a:bodyPr>
          <a:lstStyle/>
          <a:p>
            <a:r>
              <a:rPr lang="en-GB" sz="900" b="1" i="0" dirty="0">
                <a:solidFill>
                  <a:srgbClr val="EA8215"/>
                </a:solidFill>
                <a:latin typeface="Roboto" panose="02000000000000000000" pitchFamily="2" charset="0"/>
                <a:ea typeface="Roboto" panose="02000000000000000000" pitchFamily="2" charset="0"/>
              </a:rPr>
              <a:t>©</a:t>
            </a:r>
            <a:r>
              <a:rPr lang="en-US" sz="900" b="0" i="0" dirty="0">
                <a:solidFill>
                  <a:srgbClr val="EA8215"/>
                </a:solidFill>
                <a:latin typeface="Roboto Light" panose="02000000000000000000" pitchFamily="2" charset="0"/>
                <a:ea typeface="Roboto Light" panose="02000000000000000000" pitchFamily="2" charset="0"/>
              </a:rPr>
              <a:t> The Road Surface Treatments Association</a:t>
            </a:r>
          </a:p>
        </p:txBody>
      </p:sp>
      <p:sp>
        <p:nvSpPr>
          <p:cNvPr id="9" name="Rectangle 8">
            <a:extLst>
              <a:ext uri="{FF2B5EF4-FFF2-40B4-BE49-F238E27FC236}">
                <a16:creationId xmlns:a16="http://schemas.microsoft.com/office/drawing/2014/main" id="{07DAF77C-0F24-C04A-B00D-EC114B6701F3}"/>
              </a:ext>
            </a:extLst>
          </p:cNvPr>
          <p:cNvSpPr/>
          <p:nvPr userDrawn="1"/>
        </p:nvSpPr>
        <p:spPr>
          <a:xfrm>
            <a:off x="209901" y="6477583"/>
            <a:ext cx="1332416" cy="307777"/>
          </a:xfrm>
          <a:prstGeom prst="rect">
            <a:avLst/>
          </a:prstGeom>
        </p:spPr>
        <p:txBody>
          <a:bodyPr wrap="none">
            <a:spAutoFit/>
          </a:bodyPr>
          <a:lstStyle/>
          <a:p>
            <a:r>
              <a:rPr lang="en-GB" sz="1400" b="0" i="0" dirty="0">
                <a:solidFill>
                  <a:srgbClr val="EA8215"/>
                </a:solidFill>
                <a:latin typeface="Roboto Medium" panose="02000000000000000000" pitchFamily="2" charset="0"/>
                <a:ea typeface="Roboto Medium" panose="02000000000000000000" pitchFamily="2" charset="0"/>
              </a:rPr>
              <a:t>RSTA-UK.ORG</a:t>
            </a:r>
            <a:endParaRPr lang="en-US" sz="1400" b="0" i="0" dirty="0">
              <a:solidFill>
                <a:srgbClr val="EA8215"/>
              </a:solidFill>
              <a:latin typeface="Roboto Medium" panose="02000000000000000000" pitchFamily="2" charset="0"/>
              <a:ea typeface="Roboto Medium" panose="02000000000000000000" pitchFamily="2" charset="0"/>
            </a:endParaRPr>
          </a:p>
        </p:txBody>
      </p:sp>
    </p:spTree>
    <p:extLst>
      <p:ext uri="{BB962C8B-B14F-4D97-AF65-F5344CB8AC3E}">
        <p14:creationId xmlns:p14="http://schemas.microsoft.com/office/powerpoint/2010/main" val="14812810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3FBAD-0EDB-0C44-B109-AA72358B7EF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AFAAD35-D395-E149-A3A0-73E0B94F31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D23D5D1-9AF3-7246-9D08-67275635121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003E16B-E090-FE43-9511-35A5522998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1B7DFA3-4C43-0040-B76C-081439DC18B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D1A6BBB-5CAE-6C4C-9D43-A9E2675716B1}"/>
              </a:ext>
            </a:extLst>
          </p:cNvPr>
          <p:cNvSpPr>
            <a:spLocks noGrp="1"/>
          </p:cNvSpPr>
          <p:nvPr>
            <p:ph type="dt" sz="half" idx="10"/>
          </p:nvPr>
        </p:nvSpPr>
        <p:spPr/>
        <p:txBody>
          <a:bodyPr/>
          <a:lstStyle/>
          <a:p>
            <a:fld id="{83353BA4-F670-7C4E-B5B3-6889E67CE8F2}" type="datetime1">
              <a:rPr lang="en-GB" smtClean="0"/>
              <a:t>20/04/2022</a:t>
            </a:fld>
            <a:endParaRPr lang="en-US"/>
          </a:p>
        </p:txBody>
      </p:sp>
      <p:sp>
        <p:nvSpPr>
          <p:cNvPr id="8" name="Footer Placeholder 7">
            <a:extLst>
              <a:ext uri="{FF2B5EF4-FFF2-40B4-BE49-F238E27FC236}">
                <a16:creationId xmlns:a16="http://schemas.microsoft.com/office/drawing/2014/main" id="{68FD1BD1-053F-2145-A152-5AD0E53BD0D4}"/>
              </a:ext>
            </a:extLst>
          </p:cNvPr>
          <p:cNvSpPr>
            <a:spLocks noGrp="1"/>
          </p:cNvSpPr>
          <p:nvPr>
            <p:ph type="ftr" sz="quarter" idx="11"/>
          </p:nvPr>
        </p:nvSpPr>
        <p:spPr>
          <a:xfrm>
            <a:off x="4038600" y="6441414"/>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1E7A9E4-DACB-7340-8501-DE0C8B53A35F}"/>
              </a:ext>
            </a:extLst>
          </p:cNvPr>
          <p:cNvSpPr>
            <a:spLocks noGrp="1"/>
          </p:cNvSpPr>
          <p:nvPr>
            <p:ph type="sldNum" sz="quarter" idx="12"/>
          </p:nvPr>
        </p:nvSpPr>
        <p:spPr/>
        <p:txBody>
          <a:bodyPr/>
          <a:lstStyle/>
          <a:p>
            <a:fld id="{53387467-72D7-094F-B052-2584D6037428}" type="slidenum">
              <a:rPr lang="en-US" smtClean="0"/>
              <a:t>‹#›</a:t>
            </a:fld>
            <a:endParaRPr lang="en-US"/>
          </a:p>
        </p:txBody>
      </p:sp>
      <p:sp>
        <p:nvSpPr>
          <p:cNvPr id="10" name="Rectangle 9">
            <a:extLst>
              <a:ext uri="{FF2B5EF4-FFF2-40B4-BE49-F238E27FC236}">
                <a16:creationId xmlns:a16="http://schemas.microsoft.com/office/drawing/2014/main" id="{CE86EB56-E8DA-934B-9A7F-B2352205B176}"/>
              </a:ext>
            </a:extLst>
          </p:cNvPr>
          <p:cNvSpPr/>
          <p:nvPr userDrawn="1"/>
        </p:nvSpPr>
        <p:spPr>
          <a:xfrm>
            <a:off x="9553193" y="6520566"/>
            <a:ext cx="2446504" cy="230832"/>
          </a:xfrm>
          <a:prstGeom prst="rect">
            <a:avLst/>
          </a:prstGeom>
        </p:spPr>
        <p:txBody>
          <a:bodyPr wrap="none">
            <a:spAutoFit/>
          </a:bodyPr>
          <a:lstStyle/>
          <a:p>
            <a:r>
              <a:rPr lang="en-GB" sz="900" b="1" i="0" dirty="0">
                <a:solidFill>
                  <a:srgbClr val="EA8215"/>
                </a:solidFill>
                <a:latin typeface="Roboto" panose="02000000000000000000" pitchFamily="2" charset="0"/>
                <a:ea typeface="Roboto" panose="02000000000000000000" pitchFamily="2" charset="0"/>
              </a:rPr>
              <a:t>©</a:t>
            </a:r>
            <a:r>
              <a:rPr lang="en-US" sz="900" b="0" i="0" dirty="0">
                <a:solidFill>
                  <a:srgbClr val="EA8215"/>
                </a:solidFill>
                <a:latin typeface="Roboto Light" panose="02000000000000000000" pitchFamily="2" charset="0"/>
                <a:ea typeface="Roboto Light" panose="02000000000000000000" pitchFamily="2" charset="0"/>
              </a:rPr>
              <a:t> The Road Surface Treatments Association</a:t>
            </a:r>
          </a:p>
        </p:txBody>
      </p:sp>
      <p:sp>
        <p:nvSpPr>
          <p:cNvPr id="11" name="Rectangle 10">
            <a:extLst>
              <a:ext uri="{FF2B5EF4-FFF2-40B4-BE49-F238E27FC236}">
                <a16:creationId xmlns:a16="http://schemas.microsoft.com/office/drawing/2014/main" id="{36F6F99C-4D42-474C-AE73-D5FF5411B9D3}"/>
              </a:ext>
            </a:extLst>
          </p:cNvPr>
          <p:cNvSpPr/>
          <p:nvPr userDrawn="1"/>
        </p:nvSpPr>
        <p:spPr>
          <a:xfrm>
            <a:off x="209901" y="6477583"/>
            <a:ext cx="1332416" cy="307777"/>
          </a:xfrm>
          <a:prstGeom prst="rect">
            <a:avLst/>
          </a:prstGeom>
        </p:spPr>
        <p:txBody>
          <a:bodyPr wrap="none">
            <a:spAutoFit/>
          </a:bodyPr>
          <a:lstStyle/>
          <a:p>
            <a:r>
              <a:rPr lang="en-GB" sz="1400" b="0" i="0" dirty="0">
                <a:solidFill>
                  <a:srgbClr val="EA8215"/>
                </a:solidFill>
                <a:latin typeface="Roboto Medium" panose="02000000000000000000" pitchFamily="2" charset="0"/>
                <a:ea typeface="Roboto Medium" panose="02000000000000000000" pitchFamily="2" charset="0"/>
              </a:rPr>
              <a:t>RSTA-UK.ORG</a:t>
            </a:r>
            <a:endParaRPr lang="en-US" sz="1400" b="0" i="0" dirty="0">
              <a:solidFill>
                <a:srgbClr val="EA8215"/>
              </a:solidFill>
              <a:latin typeface="Roboto Medium" panose="02000000000000000000" pitchFamily="2" charset="0"/>
              <a:ea typeface="Roboto Medium" panose="02000000000000000000" pitchFamily="2" charset="0"/>
            </a:endParaRPr>
          </a:p>
        </p:txBody>
      </p:sp>
    </p:spTree>
    <p:extLst>
      <p:ext uri="{BB962C8B-B14F-4D97-AF65-F5344CB8AC3E}">
        <p14:creationId xmlns:p14="http://schemas.microsoft.com/office/powerpoint/2010/main" val="6570014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0D354-C2C1-C043-81DB-45E1DCE6875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76FB32A-C375-1E45-A043-A37CE70457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85E05BD-D650-D145-AF5B-DE033C4AEE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2F89D3A-200B-5342-A589-7E511B8F9E9B}"/>
              </a:ext>
            </a:extLst>
          </p:cNvPr>
          <p:cNvSpPr>
            <a:spLocks noGrp="1"/>
          </p:cNvSpPr>
          <p:nvPr>
            <p:ph type="dt" sz="half" idx="10"/>
          </p:nvPr>
        </p:nvSpPr>
        <p:spPr/>
        <p:txBody>
          <a:bodyPr/>
          <a:lstStyle/>
          <a:p>
            <a:fld id="{5ABAB864-7364-9F46-931C-89E378EC84E1}" type="datetime1">
              <a:rPr lang="en-GB" smtClean="0"/>
              <a:t>20/04/2022</a:t>
            </a:fld>
            <a:endParaRPr lang="en-US"/>
          </a:p>
        </p:txBody>
      </p:sp>
      <p:sp>
        <p:nvSpPr>
          <p:cNvPr id="6" name="Footer Placeholder 5">
            <a:extLst>
              <a:ext uri="{FF2B5EF4-FFF2-40B4-BE49-F238E27FC236}">
                <a16:creationId xmlns:a16="http://schemas.microsoft.com/office/drawing/2014/main" id="{49465B2A-836F-A241-A873-7FF6448EC635}"/>
              </a:ext>
            </a:extLst>
          </p:cNvPr>
          <p:cNvSpPr>
            <a:spLocks noGrp="1"/>
          </p:cNvSpPr>
          <p:nvPr>
            <p:ph type="ftr" sz="quarter" idx="11"/>
          </p:nvPr>
        </p:nvSpPr>
        <p:spPr>
          <a:xfrm>
            <a:off x="4038600" y="6441414"/>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C92BE25-D161-224D-A4A4-CBE901F2C0F5}"/>
              </a:ext>
            </a:extLst>
          </p:cNvPr>
          <p:cNvSpPr>
            <a:spLocks noGrp="1"/>
          </p:cNvSpPr>
          <p:nvPr>
            <p:ph type="sldNum" sz="quarter" idx="12"/>
          </p:nvPr>
        </p:nvSpPr>
        <p:spPr/>
        <p:txBody>
          <a:bodyPr/>
          <a:lstStyle/>
          <a:p>
            <a:fld id="{53387467-72D7-094F-B052-2584D6037428}" type="slidenum">
              <a:rPr lang="en-US" smtClean="0"/>
              <a:t>‹#›</a:t>
            </a:fld>
            <a:endParaRPr lang="en-US"/>
          </a:p>
        </p:txBody>
      </p:sp>
      <p:sp>
        <p:nvSpPr>
          <p:cNvPr id="8" name="Rectangle 7">
            <a:extLst>
              <a:ext uri="{FF2B5EF4-FFF2-40B4-BE49-F238E27FC236}">
                <a16:creationId xmlns:a16="http://schemas.microsoft.com/office/drawing/2014/main" id="{BCA78180-1D20-CA45-A128-32280C03F4D7}"/>
              </a:ext>
            </a:extLst>
          </p:cNvPr>
          <p:cNvSpPr/>
          <p:nvPr userDrawn="1"/>
        </p:nvSpPr>
        <p:spPr>
          <a:xfrm>
            <a:off x="9553193" y="6520566"/>
            <a:ext cx="2446504" cy="230832"/>
          </a:xfrm>
          <a:prstGeom prst="rect">
            <a:avLst/>
          </a:prstGeom>
        </p:spPr>
        <p:txBody>
          <a:bodyPr wrap="none">
            <a:spAutoFit/>
          </a:bodyPr>
          <a:lstStyle/>
          <a:p>
            <a:r>
              <a:rPr lang="en-GB" sz="900" b="1" i="0" dirty="0">
                <a:solidFill>
                  <a:srgbClr val="EA8215"/>
                </a:solidFill>
                <a:latin typeface="Roboto" panose="02000000000000000000" pitchFamily="2" charset="0"/>
                <a:ea typeface="Roboto" panose="02000000000000000000" pitchFamily="2" charset="0"/>
              </a:rPr>
              <a:t>©</a:t>
            </a:r>
            <a:r>
              <a:rPr lang="en-US" sz="900" b="0" i="0" dirty="0">
                <a:solidFill>
                  <a:srgbClr val="EA8215"/>
                </a:solidFill>
                <a:latin typeface="Roboto Light" panose="02000000000000000000" pitchFamily="2" charset="0"/>
                <a:ea typeface="Roboto Light" panose="02000000000000000000" pitchFamily="2" charset="0"/>
              </a:rPr>
              <a:t> The Road Surface Treatments Association</a:t>
            </a:r>
          </a:p>
        </p:txBody>
      </p:sp>
      <p:sp>
        <p:nvSpPr>
          <p:cNvPr id="9" name="Rectangle 8">
            <a:extLst>
              <a:ext uri="{FF2B5EF4-FFF2-40B4-BE49-F238E27FC236}">
                <a16:creationId xmlns:a16="http://schemas.microsoft.com/office/drawing/2014/main" id="{7A86CA91-3B86-5542-9EF4-2612738B2371}"/>
              </a:ext>
            </a:extLst>
          </p:cNvPr>
          <p:cNvSpPr/>
          <p:nvPr userDrawn="1"/>
        </p:nvSpPr>
        <p:spPr>
          <a:xfrm>
            <a:off x="209901" y="6477583"/>
            <a:ext cx="1332416" cy="307777"/>
          </a:xfrm>
          <a:prstGeom prst="rect">
            <a:avLst/>
          </a:prstGeom>
        </p:spPr>
        <p:txBody>
          <a:bodyPr wrap="none">
            <a:spAutoFit/>
          </a:bodyPr>
          <a:lstStyle/>
          <a:p>
            <a:r>
              <a:rPr lang="en-GB" sz="1400" b="0" i="0" dirty="0">
                <a:solidFill>
                  <a:srgbClr val="EA8215"/>
                </a:solidFill>
                <a:latin typeface="Roboto Medium" panose="02000000000000000000" pitchFamily="2" charset="0"/>
                <a:ea typeface="Roboto Medium" panose="02000000000000000000" pitchFamily="2" charset="0"/>
              </a:rPr>
              <a:t>RSTA-UK.ORG</a:t>
            </a:r>
            <a:endParaRPr lang="en-US" sz="1400" b="0" i="0" dirty="0">
              <a:solidFill>
                <a:srgbClr val="EA8215"/>
              </a:solidFill>
              <a:latin typeface="Roboto Medium" panose="02000000000000000000" pitchFamily="2" charset="0"/>
              <a:ea typeface="Roboto Medium" panose="02000000000000000000" pitchFamily="2" charset="0"/>
            </a:endParaRPr>
          </a:p>
        </p:txBody>
      </p:sp>
    </p:spTree>
    <p:extLst>
      <p:ext uri="{BB962C8B-B14F-4D97-AF65-F5344CB8AC3E}">
        <p14:creationId xmlns:p14="http://schemas.microsoft.com/office/powerpoint/2010/main" val="6102347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F0801-EE36-4D4B-B0AB-F931EB775C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D4F61E5-1AC3-4E59-A439-F200180DFF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FB18141-B221-4386-A8C5-563986CD4078}"/>
              </a:ext>
            </a:extLst>
          </p:cNvPr>
          <p:cNvSpPr>
            <a:spLocks noGrp="1"/>
          </p:cNvSpPr>
          <p:nvPr>
            <p:ph type="dt" sz="half" idx="10"/>
          </p:nvPr>
        </p:nvSpPr>
        <p:spPr/>
        <p:txBody>
          <a:bodyPr/>
          <a:lstStyle/>
          <a:p>
            <a:fld id="{D6D17578-0696-4D93-B9DA-F945F1E6B704}" type="datetimeFigureOut">
              <a:rPr lang="en-GB" smtClean="0"/>
              <a:t>20/04/2022</a:t>
            </a:fld>
            <a:endParaRPr lang="en-GB"/>
          </a:p>
        </p:txBody>
      </p:sp>
      <p:sp>
        <p:nvSpPr>
          <p:cNvPr id="5" name="Footer Placeholder 4">
            <a:extLst>
              <a:ext uri="{FF2B5EF4-FFF2-40B4-BE49-F238E27FC236}">
                <a16:creationId xmlns:a16="http://schemas.microsoft.com/office/drawing/2014/main" id="{1A83F47B-3DA9-4BC5-B837-2F316BB43D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FF96B9-3222-4ED9-AA15-8B73A9F2FE88}"/>
              </a:ext>
            </a:extLst>
          </p:cNvPr>
          <p:cNvSpPr>
            <a:spLocks noGrp="1"/>
          </p:cNvSpPr>
          <p:nvPr>
            <p:ph type="sldNum" sz="quarter" idx="12"/>
          </p:nvPr>
        </p:nvSpPr>
        <p:spPr/>
        <p:txBody>
          <a:bodyPr/>
          <a:lstStyle/>
          <a:p>
            <a:fld id="{F0B40ED1-8184-4A9F-902C-0C108CE49ABB}" type="slidenum">
              <a:rPr lang="en-GB" smtClean="0"/>
              <a:t>‹#›</a:t>
            </a:fld>
            <a:endParaRPr lang="en-GB"/>
          </a:p>
        </p:txBody>
      </p:sp>
    </p:spTree>
    <p:extLst>
      <p:ext uri="{BB962C8B-B14F-4D97-AF65-F5344CB8AC3E}">
        <p14:creationId xmlns:p14="http://schemas.microsoft.com/office/powerpoint/2010/main" val="7319611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D3E4D-F10F-4BA6-B969-61F3C45C700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BC612CD-6D0D-4305-9701-4416F86C9E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6C823F5-5705-413F-902C-94FB5EC9408C}"/>
              </a:ext>
            </a:extLst>
          </p:cNvPr>
          <p:cNvSpPr>
            <a:spLocks noGrp="1"/>
          </p:cNvSpPr>
          <p:nvPr>
            <p:ph type="dt" sz="half" idx="10"/>
          </p:nvPr>
        </p:nvSpPr>
        <p:spPr/>
        <p:txBody>
          <a:bodyPr/>
          <a:lstStyle/>
          <a:p>
            <a:fld id="{D6D17578-0696-4D93-B9DA-F945F1E6B704}" type="datetimeFigureOut">
              <a:rPr lang="en-GB" smtClean="0"/>
              <a:t>20/04/2022</a:t>
            </a:fld>
            <a:endParaRPr lang="en-GB"/>
          </a:p>
        </p:txBody>
      </p:sp>
      <p:sp>
        <p:nvSpPr>
          <p:cNvPr id="5" name="Footer Placeholder 4">
            <a:extLst>
              <a:ext uri="{FF2B5EF4-FFF2-40B4-BE49-F238E27FC236}">
                <a16:creationId xmlns:a16="http://schemas.microsoft.com/office/drawing/2014/main" id="{75AD4D0F-46E3-480C-953D-6FAFDA49E0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446710-74B3-4DC9-ADB6-554E0107B705}"/>
              </a:ext>
            </a:extLst>
          </p:cNvPr>
          <p:cNvSpPr>
            <a:spLocks noGrp="1"/>
          </p:cNvSpPr>
          <p:nvPr>
            <p:ph type="sldNum" sz="quarter" idx="12"/>
          </p:nvPr>
        </p:nvSpPr>
        <p:spPr/>
        <p:txBody>
          <a:bodyPr/>
          <a:lstStyle/>
          <a:p>
            <a:fld id="{F0B40ED1-8184-4A9F-902C-0C108CE49ABB}" type="slidenum">
              <a:rPr lang="en-GB" smtClean="0"/>
              <a:t>‹#›</a:t>
            </a:fld>
            <a:endParaRPr lang="en-GB"/>
          </a:p>
        </p:txBody>
      </p:sp>
    </p:spTree>
    <p:extLst>
      <p:ext uri="{BB962C8B-B14F-4D97-AF65-F5344CB8AC3E}">
        <p14:creationId xmlns:p14="http://schemas.microsoft.com/office/powerpoint/2010/main" val="4256533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9280B-B495-4BE7-8D49-CDE710FA219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63A2DAB-2B71-400C-976C-3602260FDCA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FAD0A7D-D3BE-44BB-B8E4-113509806B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4F78A53-C7BA-4E50-AB11-0B15508AB5D0}"/>
              </a:ext>
            </a:extLst>
          </p:cNvPr>
          <p:cNvSpPr>
            <a:spLocks noGrp="1"/>
          </p:cNvSpPr>
          <p:nvPr>
            <p:ph type="dt" sz="half" idx="10"/>
          </p:nvPr>
        </p:nvSpPr>
        <p:spPr/>
        <p:txBody>
          <a:bodyPr/>
          <a:lstStyle/>
          <a:p>
            <a:fld id="{C8D36476-0FA0-436C-97AF-62334D3732C3}" type="datetimeFigureOut">
              <a:rPr lang="en-GB" smtClean="0"/>
              <a:t>20/04/2022</a:t>
            </a:fld>
            <a:endParaRPr lang="en-GB"/>
          </a:p>
        </p:txBody>
      </p:sp>
      <p:sp>
        <p:nvSpPr>
          <p:cNvPr id="6" name="Footer Placeholder 5">
            <a:extLst>
              <a:ext uri="{FF2B5EF4-FFF2-40B4-BE49-F238E27FC236}">
                <a16:creationId xmlns:a16="http://schemas.microsoft.com/office/drawing/2014/main" id="{7DE7DD5C-B33C-4396-9F7C-68C5F89524A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1E764EF-77A2-4E65-9A76-9B3C77A5F6C8}"/>
              </a:ext>
            </a:extLst>
          </p:cNvPr>
          <p:cNvSpPr>
            <a:spLocks noGrp="1"/>
          </p:cNvSpPr>
          <p:nvPr>
            <p:ph type="sldNum" sz="quarter" idx="12"/>
          </p:nvPr>
        </p:nvSpPr>
        <p:spPr/>
        <p:txBody>
          <a:bodyPr/>
          <a:lstStyle/>
          <a:p>
            <a:fld id="{6C435EAB-80FB-45CD-88EF-DBD3A4A62598}" type="slidenum">
              <a:rPr lang="en-GB" smtClean="0"/>
              <a:t>‹#›</a:t>
            </a:fld>
            <a:endParaRPr lang="en-GB"/>
          </a:p>
        </p:txBody>
      </p:sp>
    </p:spTree>
    <p:extLst>
      <p:ext uri="{BB962C8B-B14F-4D97-AF65-F5344CB8AC3E}">
        <p14:creationId xmlns:p14="http://schemas.microsoft.com/office/powerpoint/2010/main" val="40151382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CC43D-E335-4EA3-AC67-1489D3580264}"/>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248319-7D64-46E2-97A4-BA1CC12C30D1}"/>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BC2932-5E1E-4942-B348-9940654DA200}"/>
              </a:ext>
            </a:extLst>
          </p:cNvPr>
          <p:cNvSpPr>
            <a:spLocks noGrp="1"/>
          </p:cNvSpPr>
          <p:nvPr>
            <p:ph type="dt" sz="half" idx="10"/>
          </p:nvPr>
        </p:nvSpPr>
        <p:spPr/>
        <p:txBody>
          <a:bodyPr/>
          <a:lstStyle/>
          <a:p>
            <a:fld id="{D6D17578-0696-4D93-B9DA-F945F1E6B704}" type="datetimeFigureOut">
              <a:rPr lang="en-GB" smtClean="0"/>
              <a:t>20/04/2022</a:t>
            </a:fld>
            <a:endParaRPr lang="en-GB"/>
          </a:p>
        </p:txBody>
      </p:sp>
      <p:sp>
        <p:nvSpPr>
          <p:cNvPr id="5" name="Footer Placeholder 4">
            <a:extLst>
              <a:ext uri="{FF2B5EF4-FFF2-40B4-BE49-F238E27FC236}">
                <a16:creationId xmlns:a16="http://schemas.microsoft.com/office/drawing/2014/main" id="{58843260-4428-4D2B-A5A9-9E2914D9DE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3209CB8-1035-49A5-97DA-C50ED435B8BA}"/>
              </a:ext>
            </a:extLst>
          </p:cNvPr>
          <p:cNvSpPr>
            <a:spLocks noGrp="1"/>
          </p:cNvSpPr>
          <p:nvPr>
            <p:ph type="sldNum" sz="quarter" idx="12"/>
          </p:nvPr>
        </p:nvSpPr>
        <p:spPr/>
        <p:txBody>
          <a:bodyPr/>
          <a:lstStyle/>
          <a:p>
            <a:fld id="{F0B40ED1-8184-4A9F-902C-0C108CE49ABB}" type="slidenum">
              <a:rPr lang="en-GB" smtClean="0"/>
              <a:t>‹#›</a:t>
            </a:fld>
            <a:endParaRPr lang="en-GB"/>
          </a:p>
        </p:txBody>
      </p:sp>
    </p:spTree>
    <p:extLst>
      <p:ext uri="{BB962C8B-B14F-4D97-AF65-F5344CB8AC3E}">
        <p14:creationId xmlns:p14="http://schemas.microsoft.com/office/powerpoint/2010/main" val="19587620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ABDC9-0715-42A8-8F09-33876E75C2D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FCDC0E0-0F45-42E2-A296-55331D18AD43}"/>
              </a:ext>
            </a:extLst>
          </p:cNvPr>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28F10F0-7C04-48B3-94D3-E2674B844E9D}"/>
              </a:ext>
            </a:extLst>
          </p:cNvPr>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B903288-AF1F-4623-B140-277F809C6A80}"/>
              </a:ext>
            </a:extLst>
          </p:cNvPr>
          <p:cNvSpPr>
            <a:spLocks noGrp="1"/>
          </p:cNvSpPr>
          <p:nvPr>
            <p:ph type="dt" sz="half" idx="10"/>
          </p:nvPr>
        </p:nvSpPr>
        <p:spPr/>
        <p:txBody>
          <a:bodyPr/>
          <a:lstStyle/>
          <a:p>
            <a:fld id="{D6D17578-0696-4D93-B9DA-F945F1E6B704}" type="datetimeFigureOut">
              <a:rPr lang="en-GB" smtClean="0"/>
              <a:t>20/04/2022</a:t>
            </a:fld>
            <a:endParaRPr lang="en-GB"/>
          </a:p>
        </p:txBody>
      </p:sp>
      <p:sp>
        <p:nvSpPr>
          <p:cNvPr id="6" name="Footer Placeholder 5">
            <a:extLst>
              <a:ext uri="{FF2B5EF4-FFF2-40B4-BE49-F238E27FC236}">
                <a16:creationId xmlns:a16="http://schemas.microsoft.com/office/drawing/2014/main" id="{F05503D3-FF99-452A-9183-1DF06BC36C5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E53F6B4-345C-4236-9542-AF319151DD15}"/>
              </a:ext>
            </a:extLst>
          </p:cNvPr>
          <p:cNvSpPr>
            <a:spLocks noGrp="1"/>
          </p:cNvSpPr>
          <p:nvPr>
            <p:ph type="sldNum" sz="quarter" idx="12"/>
          </p:nvPr>
        </p:nvSpPr>
        <p:spPr/>
        <p:txBody>
          <a:bodyPr/>
          <a:lstStyle/>
          <a:p>
            <a:fld id="{F0B40ED1-8184-4A9F-902C-0C108CE49ABB}" type="slidenum">
              <a:rPr lang="en-GB" smtClean="0"/>
              <a:t>‹#›</a:t>
            </a:fld>
            <a:endParaRPr lang="en-GB"/>
          </a:p>
        </p:txBody>
      </p:sp>
    </p:spTree>
    <p:extLst>
      <p:ext uri="{BB962C8B-B14F-4D97-AF65-F5344CB8AC3E}">
        <p14:creationId xmlns:p14="http://schemas.microsoft.com/office/powerpoint/2010/main" val="20189966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82BBF-AEDE-4326-98D3-615C24D0BA4A}"/>
              </a:ext>
            </a:extLst>
          </p:cNvPr>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014F25B-5A09-4A22-A462-F96744724AF1}"/>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CC35BC-6B1F-42C0-9052-417B37DE8DFF}"/>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5BDFCFE-B1F5-4572-9B59-2D9456C95E3C}"/>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A6C2F5-AAAF-4F90-A810-BE88227256C1}"/>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3809C04-4E9F-49BF-AA2F-D278649C4DDB}"/>
              </a:ext>
            </a:extLst>
          </p:cNvPr>
          <p:cNvSpPr>
            <a:spLocks noGrp="1"/>
          </p:cNvSpPr>
          <p:nvPr>
            <p:ph type="dt" sz="half" idx="10"/>
          </p:nvPr>
        </p:nvSpPr>
        <p:spPr/>
        <p:txBody>
          <a:bodyPr/>
          <a:lstStyle/>
          <a:p>
            <a:fld id="{D6D17578-0696-4D93-B9DA-F945F1E6B704}" type="datetimeFigureOut">
              <a:rPr lang="en-GB" smtClean="0"/>
              <a:t>20/04/2022</a:t>
            </a:fld>
            <a:endParaRPr lang="en-GB"/>
          </a:p>
        </p:txBody>
      </p:sp>
      <p:sp>
        <p:nvSpPr>
          <p:cNvPr id="8" name="Footer Placeholder 7">
            <a:extLst>
              <a:ext uri="{FF2B5EF4-FFF2-40B4-BE49-F238E27FC236}">
                <a16:creationId xmlns:a16="http://schemas.microsoft.com/office/drawing/2014/main" id="{783C95E7-CE25-4EB2-9DCE-601537EC42F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8A9DEB4-A03C-4635-8E0A-22B1A5082F34}"/>
              </a:ext>
            </a:extLst>
          </p:cNvPr>
          <p:cNvSpPr>
            <a:spLocks noGrp="1"/>
          </p:cNvSpPr>
          <p:nvPr>
            <p:ph type="sldNum" sz="quarter" idx="12"/>
          </p:nvPr>
        </p:nvSpPr>
        <p:spPr/>
        <p:txBody>
          <a:bodyPr/>
          <a:lstStyle/>
          <a:p>
            <a:fld id="{F0B40ED1-8184-4A9F-902C-0C108CE49ABB}" type="slidenum">
              <a:rPr lang="en-GB" smtClean="0"/>
              <a:t>‹#›</a:t>
            </a:fld>
            <a:endParaRPr lang="en-GB"/>
          </a:p>
        </p:txBody>
      </p:sp>
    </p:spTree>
    <p:extLst>
      <p:ext uri="{BB962C8B-B14F-4D97-AF65-F5344CB8AC3E}">
        <p14:creationId xmlns:p14="http://schemas.microsoft.com/office/powerpoint/2010/main" val="41202998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D354C-5F71-4929-BFB9-8DB6DE1B079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77A987E-21C9-40B2-9D54-9332510BBB49}"/>
              </a:ext>
            </a:extLst>
          </p:cNvPr>
          <p:cNvSpPr>
            <a:spLocks noGrp="1"/>
          </p:cNvSpPr>
          <p:nvPr>
            <p:ph type="dt" sz="half" idx="10"/>
          </p:nvPr>
        </p:nvSpPr>
        <p:spPr/>
        <p:txBody>
          <a:bodyPr/>
          <a:lstStyle/>
          <a:p>
            <a:fld id="{D6D17578-0696-4D93-B9DA-F945F1E6B704}" type="datetimeFigureOut">
              <a:rPr lang="en-GB" smtClean="0"/>
              <a:t>20/04/2022</a:t>
            </a:fld>
            <a:endParaRPr lang="en-GB"/>
          </a:p>
        </p:txBody>
      </p:sp>
      <p:sp>
        <p:nvSpPr>
          <p:cNvPr id="4" name="Footer Placeholder 3">
            <a:extLst>
              <a:ext uri="{FF2B5EF4-FFF2-40B4-BE49-F238E27FC236}">
                <a16:creationId xmlns:a16="http://schemas.microsoft.com/office/drawing/2014/main" id="{0896404B-0BAA-4046-9FDC-F7EBF262C52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45F589C-3E6F-4475-824D-FFB60D2C31BC}"/>
              </a:ext>
            </a:extLst>
          </p:cNvPr>
          <p:cNvSpPr>
            <a:spLocks noGrp="1"/>
          </p:cNvSpPr>
          <p:nvPr>
            <p:ph type="sldNum" sz="quarter" idx="12"/>
          </p:nvPr>
        </p:nvSpPr>
        <p:spPr/>
        <p:txBody>
          <a:bodyPr/>
          <a:lstStyle/>
          <a:p>
            <a:fld id="{F0B40ED1-8184-4A9F-902C-0C108CE49ABB}" type="slidenum">
              <a:rPr lang="en-GB" smtClean="0"/>
              <a:t>‹#›</a:t>
            </a:fld>
            <a:endParaRPr lang="en-GB"/>
          </a:p>
        </p:txBody>
      </p:sp>
    </p:spTree>
    <p:extLst>
      <p:ext uri="{BB962C8B-B14F-4D97-AF65-F5344CB8AC3E}">
        <p14:creationId xmlns:p14="http://schemas.microsoft.com/office/powerpoint/2010/main" val="5529525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B9532F-AC52-4689-9785-E0778E57A06F}"/>
              </a:ext>
            </a:extLst>
          </p:cNvPr>
          <p:cNvSpPr>
            <a:spLocks noGrp="1"/>
          </p:cNvSpPr>
          <p:nvPr>
            <p:ph type="dt" sz="half" idx="10"/>
          </p:nvPr>
        </p:nvSpPr>
        <p:spPr/>
        <p:txBody>
          <a:bodyPr/>
          <a:lstStyle/>
          <a:p>
            <a:fld id="{D6D17578-0696-4D93-B9DA-F945F1E6B704}" type="datetimeFigureOut">
              <a:rPr lang="en-GB" smtClean="0"/>
              <a:t>20/04/2022</a:t>
            </a:fld>
            <a:endParaRPr lang="en-GB"/>
          </a:p>
        </p:txBody>
      </p:sp>
      <p:sp>
        <p:nvSpPr>
          <p:cNvPr id="3" name="Footer Placeholder 2">
            <a:extLst>
              <a:ext uri="{FF2B5EF4-FFF2-40B4-BE49-F238E27FC236}">
                <a16:creationId xmlns:a16="http://schemas.microsoft.com/office/drawing/2014/main" id="{3BB57FC6-EDBB-4D4B-9EC5-B1323894B3F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E35DD58-752B-481B-BC9F-F181E4F6731B}"/>
              </a:ext>
            </a:extLst>
          </p:cNvPr>
          <p:cNvSpPr>
            <a:spLocks noGrp="1"/>
          </p:cNvSpPr>
          <p:nvPr>
            <p:ph type="sldNum" sz="quarter" idx="12"/>
          </p:nvPr>
        </p:nvSpPr>
        <p:spPr/>
        <p:txBody>
          <a:bodyPr/>
          <a:lstStyle/>
          <a:p>
            <a:fld id="{F0B40ED1-8184-4A9F-902C-0C108CE49ABB}" type="slidenum">
              <a:rPr lang="en-GB" smtClean="0"/>
              <a:t>‹#›</a:t>
            </a:fld>
            <a:endParaRPr lang="en-GB"/>
          </a:p>
        </p:txBody>
      </p:sp>
    </p:spTree>
    <p:extLst>
      <p:ext uri="{BB962C8B-B14F-4D97-AF65-F5344CB8AC3E}">
        <p14:creationId xmlns:p14="http://schemas.microsoft.com/office/powerpoint/2010/main" val="37669318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D37DC-09F4-4E3D-9595-E4EC9596D0A5}"/>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4BBFF7C-E6AA-4C24-8144-DB724133D038}"/>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8AECA27-CD6B-4920-A939-D5F3B2B02BEF}"/>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DA86BB-8548-4487-B4C8-A743D079EFD4}"/>
              </a:ext>
            </a:extLst>
          </p:cNvPr>
          <p:cNvSpPr>
            <a:spLocks noGrp="1"/>
          </p:cNvSpPr>
          <p:nvPr>
            <p:ph type="dt" sz="half" idx="10"/>
          </p:nvPr>
        </p:nvSpPr>
        <p:spPr/>
        <p:txBody>
          <a:bodyPr/>
          <a:lstStyle/>
          <a:p>
            <a:fld id="{D6D17578-0696-4D93-B9DA-F945F1E6B704}" type="datetimeFigureOut">
              <a:rPr lang="en-GB" smtClean="0"/>
              <a:t>20/04/2022</a:t>
            </a:fld>
            <a:endParaRPr lang="en-GB"/>
          </a:p>
        </p:txBody>
      </p:sp>
      <p:sp>
        <p:nvSpPr>
          <p:cNvPr id="6" name="Footer Placeholder 5">
            <a:extLst>
              <a:ext uri="{FF2B5EF4-FFF2-40B4-BE49-F238E27FC236}">
                <a16:creationId xmlns:a16="http://schemas.microsoft.com/office/drawing/2014/main" id="{D346170A-9F39-442E-BB45-2A5F75F3421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3B84B9D-C6A0-4BE9-A624-2AB849633411}"/>
              </a:ext>
            </a:extLst>
          </p:cNvPr>
          <p:cNvSpPr>
            <a:spLocks noGrp="1"/>
          </p:cNvSpPr>
          <p:nvPr>
            <p:ph type="sldNum" sz="quarter" idx="12"/>
          </p:nvPr>
        </p:nvSpPr>
        <p:spPr/>
        <p:txBody>
          <a:bodyPr/>
          <a:lstStyle/>
          <a:p>
            <a:fld id="{F0B40ED1-8184-4A9F-902C-0C108CE49ABB}" type="slidenum">
              <a:rPr lang="en-GB" smtClean="0"/>
              <a:t>‹#›</a:t>
            </a:fld>
            <a:endParaRPr lang="en-GB"/>
          </a:p>
        </p:txBody>
      </p:sp>
    </p:spTree>
    <p:extLst>
      <p:ext uri="{BB962C8B-B14F-4D97-AF65-F5344CB8AC3E}">
        <p14:creationId xmlns:p14="http://schemas.microsoft.com/office/powerpoint/2010/main" val="33403511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05BEE-9DD7-4120-B1CC-A295464DC7F5}"/>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AE3DC08-8363-4A89-9B56-A520084171DB}"/>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7D1772E-C4B5-47B3-BDE1-58EF4DF12F03}"/>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21F2CC-8A9E-4809-8BED-975A8263D0CF}"/>
              </a:ext>
            </a:extLst>
          </p:cNvPr>
          <p:cNvSpPr>
            <a:spLocks noGrp="1"/>
          </p:cNvSpPr>
          <p:nvPr>
            <p:ph type="dt" sz="half" idx="10"/>
          </p:nvPr>
        </p:nvSpPr>
        <p:spPr/>
        <p:txBody>
          <a:bodyPr/>
          <a:lstStyle/>
          <a:p>
            <a:fld id="{D6D17578-0696-4D93-B9DA-F945F1E6B704}" type="datetimeFigureOut">
              <a:rPr lang="en-GB" smtClean="0"/>
              <a:t>20/04/2022</a:t>
            </a:fld>
            <a:endParaRPr lang="en-GB"/>
          </a:p>
        </p:txBody>
      </p:sp>
      <p:sp>
        <p:nvSpPr>
          <p:cNvPr id="6" name="Footer Placeholder 5">
            <a:extLst>
              <a:ext uri="{FF2B5EF4-FFF2-40B4-BE49-F238E27FC236}">
                <a16:creationId xmlns:a16="http://schemas.microsoft.com/office/drawing/2014/main" id="{667FDC9A-C821-40D3-A73D-56AA172623F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504A2B2-4182-424C-9824-7A6E363B376F}"/>
              </a:ext>
            </a:extLst>
          </p:cNvPr>
          <p:cNvSpPr>
            <a:spLocks noGrp="1"/>
          </p:cNvSpPr>
          <p:nvPr>
            <p:ph type="sldNum" sz="quarter" idx="12"/>
          </p:nvPr>
        </p:nvSpPr>
        <p:spPr/>
        <p:txBody>
          <a:bodyPr/>
          <a:lstStyle/>
          <a:p>
            <a:fld id="{F0B40ED1-8184-4A9F-902C-0C108CE49ABB}" type="slidenum">
              <a:rPr lang="en-GB" smtClean="0"/>
              <a:t>‹#›</a:t>
            </a:fld>
            <a:endParaRPr lang="en-GB"/>
          </a:p>
        </p:txBody>
      </p:sp>
    </p:spTree>
    <p:extLst>
      <p:ext uri="{BB962C8B-B14F-4D97-AF65-F5344CB8AC3E}">
        <p14:creationId xmlns:p14="http://schemas.microsoft.com/office/powerpoint/2010/main" val="10515912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1C1CB-1C66-4228-A589-44D64941F9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4B2771A-3EE1-4CC3-9DD3-EE891E5460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447C25-9C4F-4CF9-A2CC-329DBC6A1F2D}"/>
              </a:ext>
            </a:extLst>
          </p:cNvPr>
          <p:cNvSpPr>
            <a:spLocks noGrp="1"/>
          </p:cNvSpPr>
          <p:nvPr>
            <p:ph type="dt" sz="half" idx="10"/>
          </p:nvPr>
        </p:nvSpPr>
        <p:spPr/>
        <p:txBody>
          <a:bodyPr/>
          <a:lstStyle/>
          <a:p>
            <a:fld id="{D6D17578-0696-4D93-B9DA-F945F1E6B704}" type="datetimeFigureOut">
              <a:rPr lang="en-GB" smtClean="0"/>
              <a:t>20/04/2022</a:t>
            </a:fld>
            <a:endParaRPr lang="en-GB"/>
          </a:p>
        </p:txBody>
      </p:sp>
      <p:sp>
        <p:nvSpPr>
          <p:cNvPr id="5" name="Footer Placeholder 4">
            <a:extLst>
              <a:ext uri="{FF2B5EF4-FFF2-40B4-BE49-F238E27FC236}">
                <a16:creationId xmlns:a16="http://schemas.microsoft.com/office/drawing/2014/main" id="{98A31FB4-B4C1-4003-86CB-52F2F400FC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5DDB00-D8B2-4268-80ED-0F1C00D926DF}"/>
              </a:ext>
            </a:extLst>
          </p:cNvPr>
          <p:cNvSpPr>
            <a:spLocks noGrp="1"/>
          </p:cNvSpPr>
          <p:nvPr>
            <p:ph type="sldNum" sz="quarter" idx="12"/>
          </p:nvPr>
        </p:nvSpPr>
        <p:spPr/>
        <p:txBody>
          <a:bodyPr/>
          <a:lstStyle/>
          <a:p>
            <a:fld id="{F0B40ED1-8184-4A9F-902C-0C108CE49ABB}" type="slidenum">
              <a:rPr lang="en-GB" smtClean="0"/>
              <a:t>‹#›</a:t>
            </a:fld>
            <a:endParaRPr lang="en-GB"/>
          </a:p>
        </p:txBody>
      </p:sp>
    </p:spTree>
    <p:extLst>
      <p:ext uri="{BB962C8B-B14F-4D97-AF65-F5344CB8AC3E}">
        <p14:creationId xmlns:p14="http://schemas.microsoft.com/office/powerpoint/2010/main" val="5151114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D42665-4C63-4DA5-B76C-BF3E973F6012}"/>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1B07766-A419-4096-806D-11D9DC1048FF}"/>
              </a:ext>
            </a:extLst>
          </p:cNvPr>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CCA047D-AF32-4605-AA8B-BA07A278FE73}"/>
              </a:ext>
            </a:extLst>
          </p:cNvPr>
          <p:cNvSpPr>
            <a:spLocks noGrp="1"/>
          </p:cNvSpPr>
          <p:nvPr>
            <p:ph type="dt" sz="half" idx="10"/>
          </p:nvPr>
        </p:nvSpPr>
        <p:spPr/>
        <p:txBody>
          <a:bodyPr/>
          <a:lstStyle/>
          <a:p>
            <a:fld id="{D6D17578-0696-4D93-B9DA-F945F1E6B704}" type="datetimeFigureOut">
              <a:rPr lang="en-GB" smtClean="0"/>
              <a:t>20/04/2022</a:t>
            </a:fld>
            <a:endParaRPr lang="en-GB"/>
          </a:p>
        </p:txBody>
      </p:sp>
      <p:sp>
        <p:nvSpPr>
          <p:cNvPr id="5" name="Footer Placeholder 4">
            <a:extLst>
              <a:ext uri="{FF2B5EF4-FFF2-40B4-BE49-F238E27FC236}">
                <a16:creationId xmlns:a16="http://schemas.microsoft.com/office/drawing/2014/main" id="{3E123A30-0EBD-48FA-97C3-A695062D25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053D0A-4465-4F16-8F21-F20689A573D9}"/>
              </a:ext>
            </a:extLst>
          </p:cNvPr>
          <p:cNvSpPr>
            <a:spLocks noGrp="1"/>
          </p:cNvSpPr>
          <p:nvPr>
            <p:ph type="sldNum" sz="quarter" idx="12"/>
          </p:nvPr>
        </p:nvSpPr>
        <p:spPr/>
        <p:txBody>
          <a:bodyPr/>
          <a:lstStyle/>
          <a:p>
            <a:fld id="{F0B40ED1-8184-4A9F-902C-0C108CE49ABB}" type="slidenum">
              <a:rPr lang="en-GB" smtClean="0"/>
              <a:t>‹#›</a:t>
            </a:fld>
            <a:endParaRPr lang="en-GB"/>
          </a:p>
        </p:txBody>
      </p:sp>
    </p:spTree>
    <p:extLst>
      <p:ext uri="{BB962C8B-B14F-4D97-AF65-F5344CB8AC3E}">
        <p14:creationId xmlns:p14="http://schemas.microsoft.com/office/powerpoint/2010/main" val="2097407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8F72-1022-4178-953D-3FB9E4A5AF0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3715A0-7958-44D6-83B8-2C1F897A22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F9C011-5E90-4C98-8BD6-1F84885775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4524DB6-7E8E-40FA-A001-83343E3C0E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DFD8FB-A668-4CAB-8EF3-2A006D84A5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F49B178-79E5-4DB6-81F0-D14CD6E50F81}"/>
              </a:ext>
            </a:extLst>
          </p:cNvPr>
          <p:cNvSpPr>
            <a:spLocks noGrp="1"/>
          </p:cNvSpPr>
          <p:nvPr>
            <p:ph type="dt" sz="half" idx="10"/>
          </p:nvPr>
        </p:nvSpPr>
        <p:spPr/>
        <p:txBody>
          <a:bodyPr/>
          <a:lstStyle/>
          <a:p>
            <a:fld id="{C8D36476-0FA0-436C-97AF-62334D3732C3}" type="datetimeFigureOut">
              <a:rPr lang="en-GB" smtClean="0"/>
              <a:t>20/04/2022</a:t>
            </a:fld>
            <a:endParaRPr lang="en-GB"/>
          </a:p>
        </p:txBody>
      </p:sp>
      <p:sp>
        <p:nvSpPr>
          <p:cNvPr id="8" name="Footer Placeholder 7">
            <a:extLst>
              <a:ext uri="{FF2B5EF4-FFF2-40B4-BE49-F238E27FC236}">
                <a16:creationId xmlns:a16="http://schemas.microsoft.com/office/drawing/2014/main" id="{A532A861-CCFA-45EF-A7C9-45737B52603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E814824-BC0A-49D3-A581-115400CAA31E}"/>
              </a:ext>
            </a:extLst>
          </p:cNvPr>
          <p:cNvSpPr>
            <a:spLocks noGrp="1"/>
          </p:cNvSpPr>
          <p:nvPr>
            <p:ph type="sldNum" sz="quarter" idx="12"/>
          </p:nvPr>
        </p:nvSpPr>
        <p:spPr/>
        <p:txBody>
          <a:bodyPr/>
          <a:lstStyle/>
          <a:p>
            <a:fld id="{6C435EAB-80FB-45CD-88EF-DBD3A4A62598}" type="slidenum">
              <a:rPr lang="en-GB" smtClean="0"/>
              <a:t>‹#›</a:t>
            </a:fld>
            <a:endParaRPr lang="en-GB"/>
          </a:p>
        </p:txBody>
      </p:sp>
    </p:spTree>
    <p:extLst>
      <p:ext uri="{BB962C8B-B14F-4D97-AF65-F5344CB8AC3E}">
        <p14:creationId xmlns:p14="http://schemas.microsoft.com/office/powerpoint/2010/main" val="4146455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4B692-6CCA-4CD0-B7DA-87493A448D0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5DD091D-50DC-4033-8C40-0EBA8C0E56EB}"/>
              </a:ext>
            </a:extLst>
          </p:cNvPr>
          <p:cNvSpPr>
            <a:spLocks noGrp="1"/>
          </p:cNvSpPr>
          <p:nvPr>
            <p:ph type="dt" sz="half" idx="10"/>
          </p:nvPr>
        </p:nvSpPr>
        <p:spPr/>
        <p:txBody>
          <a:bodyPr/>
          <a:lstStyle/>
          <a:p>
            <a:fld id="{C8D36476-0FA0-436C-97AF-62334D3732C3}" type="datetimeFigureOut">
              <a:rPr lang="en-GB" smtClean="0"/>
              <a:t>20/04/2022</a:t>
            </a:fld>
            <a:endParaRPr lang="en-GB"/>
          </a:p>
        </p:txBody>
      </p:sp>
      <p:sp>
        <p:nvSpPr>
          <p:cNvPr id="4" name="Footer Placeholder 3">
            <a:extLst>
              <a:ext uri="{FF2B5EF4-FFF2-40B4-BE49-F238E27FC236}">
                <a16:creationId xmlns:a16="http://schemas.microsoft.com/office/drawing/2014/main" id="{C83B17B8-249E-47E9-91ED-EFFF6C3400A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321C484-24D5-4BED-A284-DC72838CA411}"/>
              </a:ext>
            </a:extLst>
          </p:cNvPr>
          <p:cNvSpPr>
            <a:spLocks noGrp="1"/>
          </p:cNvSpPr>
          <p:nvPr>
            <p:ph type="sldNum" sz="quarter" idx="12"/>
          </p:nvPr>
        </p:nvSpPr>
        <p:spPr/>
        <p:txBody>
          <a:bodyPr/>
          <a:lstStyle/>
          <a:p>
            <a:fld id="{6C435EAB-80FB-45CD-88EF-DBD3A4A62598}" type="slidenum">
              <a:rPr lang="en-GB" smtClean="0"/>
              <a:t>‹#›</a:t>
            </a:fld>
            <a:endParaRPr lang="en-GB"/>
          </a:p>
        </p:txBody>
      </p:sp>
    </p:spTree>
    <p:extLst>
      <p:ext uri="{BB962C8B-B14F-4D97-AF65-F5344CB8AC3E}">
        <p14:creationId xmlns:p14="http://schemas.microsoft.com/office/powerpoint/2010/main" val="3121956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A00DC7-C83F-45FF-9563-47450B80D185}"/>
              </a:ext>
            </a:extLst>
          </p:cNvPr>
          <p:cNvSpPr>
            <a:spLocks noGrp="1"/>
          </p:cNvSpPr>
          <p:nvPr>
            <p:ph type="dt" sz="half" idx="10"/>
          </p:nvPr>
        </p:nvSpPr>
        <p:spPr/>
        <p:txBody>
          <a:bodyPr/>
          <a:lstStyle/>
          <a:p>
            <a:fld id="{C8D36476-0FA0-436C-97AF-62334D3732C3}" type="datetimeFigureOut">
              <a:rPr lang="en-GB" smtClean="0"/>
              <a:t>20/04/2022</a:t>
            </a:fld>
            <a:endParaRPr lang="en-GB"/>
          </a:p>
        </p:txBody>
      </p:sp>
      <p:sp>
        <p:nvSpPr>
          <p:cNvPr id="3" name="Footer Placeholder 2">
            <a:extLst>
              <a:ext uri="{FF2B5EF4-FFF2-40B4-BE49-F238E27FC236}">
                <a16:creationId xmlns:a16="http://schemas.microsoft.com/office/drawing/2014/main" id="{21A9B91B-10F4-4866-B1E0-0D5C4A8116B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C1F8613-0107-477B-8191-1DB6FFDA1EE4}"/>
              </a:ext>
            </a:extLst>
          </p:cNvPr>
          <p:cNvSpPr>
            <a:spLocks noGrp="1"/>
          </p:cNvSpPr>
          <p:nvPr>
            <p:ph type="sldNum" sz="quarter" idx="12"/>
          </p:nvPr>
        </p:nvSpPr>
        <p:spPr/>
        <p:txBody>
          <a:bodyPr/>
          <a:lstStyle/>
          <a:p>
            <a:fld id="{6C435EAB-80FB-45CD-88EF-DBD3A4A62598}" type="slidenum">
              <a:rPr lang="en-GB" smtClean="0"/>
              <a:t>‹#›</a:t>
            </a:fld>
            <a:endParaRPr lang="en-GB"/>
          </a:p>
        </p:txBody>
      </p:sp>
    </p:spTree>
    <p:extLst>
      <p:ext uri="{BB962C8B-B14F-4D97-AF65-F5344CB8AC3E}">
        <p14:creationId xmlns:p14="http://schemas.microsoft.com/office/powerpoint/2010/main" val="936680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91237-790C-4AB6-A01C-5B23515A5D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BFA1B6C-0E2C-404C-B6A2-116E80AEAD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0EBD60F-5A68-43D9-B29F-24B2BD779D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0F353F-A3A2-4052-97BE-51B52824CBFD}"/>
              </a:ext>
            </a:extLst>
          </p:cNvPr>
          <p:cNvSpPr>
            <a:spLocks noGrp="1"/>
          </p:cNvSpPr>
          <p:nvPr>
            <p:ph type="dt" sz="half" idx="10"/>
          </p:nvPr>
        </p:nvSpPr>
        <p:spPr/>
        <p:txBody>
          <a:bodyPr/>
          <a:lstStyle/>
          <a:p>
            <a:fld id="{C8D36476-0FA0-436C-97AF-62334D3732C3}" type="datetimeFigureOut">
              <a:rPr lang="en-GB" smtClean="0"/>
              <a:t>20/04/2022</a:t>
            </a:fld>
            <a:endParaRPr lang="en-GB"/>
          </a:p>
        </p:txBody>
      </p:sp>
      <p:sp>
        <p:nvSpPr>
          <p:cNvPr id="6" name="Footer Placeholder 5">
            <a:extLst>
              <a:ext uri="{FF2B5EF4-FFF2-40B4-BE49-F238E27FC236}">
                <a16:creationId xmlns:a16="http://schemas.microsoft.com/office/drawing/2014/main" id="{D8970A7D-2318-4971-A381-86834C01650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B05FBEC-1B11-43A7-89F7-893DBEA9B915}"/>
              </a:ext>
            </a:extLst>
          </p:cNvPr>
          <p:cNvSpPr>
            <a:spLocks noGrp="1"/>
          </p:cNvSpPr>
          <p:nvPr>
            <p:ph type="sldNum" sz="quarter" idx="12"/>
          </p:nvPr>
        </p:nvSpPr>
        <p:spPr/>
        <p:txBody>
          <a:bodyPr/>
          <a:lstStyle/>
          <a:p>
            <a:fld id="{6C435EAB-80FB-45CD-88EF-DBD3A4A62598}" type="slidenum">
              <a:rPr lang="en-GB" smtClean="0"/>
              <a:t>‹#›</a:t>
            </a:fld>
            <a:endParaRPr lang="en-GB"/>
          </a:p>
        </p:txBody>
      </p:sp>
    </p:spTree>
    <p:extLst>
      <p:ext uri="{BB962C8B-B14F-4D97-AF65-F5344CB8AC3E}">
        <p14:creationId xmlns:p14="http://schemas.microsoft.com/office/powerpoint/2010/main" val="1452639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21ABC-9877-41E6-8963-17E658CF74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0398D55-6EAA-4E45-8981-AFB782775B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F81C842-867B-4A42-BE41-FAA3446255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8333BE-3D80-4E27-9045-57F5A8DBBA08}"/>
              </a:ext>
            </a:extLst>
          </p:cNvPr>
          <p:cNvSpPr>
            <a:spLocks noGrp="1"/>
          </p:cNvSpPr>
          <p:nvPr>
            <p:ph type="dt" sz="half" idx="10"/>
          </p:nvPr>
        </p:nvSpPr>
        <p:spPr/>
        <p:txBody>
          <a:bodyPr/>
          <a:lstStyle/>
          <a:p>
            <a:fld id="{C8D36476-0FA0-436C-97AF-62334D3732C3}" type="datetimeFigureOut">
              <a:rPr lang="en-GB" smtClean="0"/>
              <a:t>20/04/2022</a:t>
            </a:fld>
            <a:endParaRPr lang="en-GB"/>
          </a:p>
        </p:txBody>
      </p:sp>
      <p:sp>
        <p:nvSpPr>
          <p:cNvPr id="6" name="Footer Placeholder 5">
            <a:extLst>
              <a:ext uri="{FF2B5EF4-FFF2-40B4-BE49-F238E27FC236}">
                <a16:creationId xmlns:a16="http://schemas.microsoft.com/office/drawing/2014/main" id="{F2EDC4E1-067B-4C61-893C-A05905D2EC2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6C742E5-390D-4837-AC73-82DAC58F922B}"/>
              </a:ext>
            </a:extLst>
          </p:cNvPr>
          <p:cNvSpPr>
            <a:spLocks noGrp="1"/>
          </p:cNvSpPr>
          <p:nvPr>
            <p:ph type="sldNum" sz="quarter" idx="12"/>
          </p:nvPr>
        </p:nvSpPr>
        <p:spPr/>
        <p:txBody>
          <a:bodyPr/>
          <a:lstStyle/>
          <a:p>
            <a:fld id="{6C435EAB-80FB-45CD-88EF-DBD3A4A62598}" type="slidenum">
              <a:rPr lang="en-GB" smtClean="0"/>
              <a:t>‹#›</a:t>
            </a:fld>
            <a:endParaRPr lang="en-GB"/>
          </a:p>
        </p:txBody>
      </p:sp>
    </p:spTree>
    <p:extLst>
      <p:ext uri="{BB962C8B-B14F-4D97-AF65-F5344CB8AC3E}">
        <p14:creationId xmlns:p14="http://schemas.microsoft.com/office/powerpoint/2010/main" val="2404220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9"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5CDD7C-72FB-4DDA-8DF8-AC24AFCA11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2E4ED6F-A8E2-4CE8-B92B-4DBA98EFCD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D28B41-A3DE-4726-937E-C94DA4ED2E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D36476-0FA0-436C-97AF-62334D3732C3}" type="datetimeFigureOut">
              <a:rPr lang="en-GB" smtClean="0"/>
              <a:t>20/04/2022</a:t>
            </a:fld>
            <a:endParaRPr lang="en-GB"/>
          </a:p>
        </p:txBody>
      </p:sp>
      <p:sp>
        <p:nvSpPr>
          <p:cNvPr id="5" name="Footer Placeholder 4">
            <a:extLst>
              <a:ext uri="{FF2B5EF4-FFF2-40B4-BE49-F238E27FC236}">
                <a16:creationId xmlns:a16="http://schemas.microsoft.com/office/drawing/2014/main" id="{8309187C-31D0-4BF0-8166-70549F669C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164589D-70AD-41D1-A3CF-3E641CCB07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435EAB-80FB-45CD-88EF-DBD3A4A62598}" type="slidenum">
              <a:rPr lang="en-GB" smtClean="0"/>
              <a:t>‹#›</a:t>
            </a:fld>
            <a:endParaRPr lang="en-GB"/>
          </a:p>
        </p:txBody>
      </p:sp>
    </p:spTree>
    <p:extLst>
      <p:ext uri="{BB962C8B-B14F-4D97-AF65-F5344CB8AC3E}">
        <p14:creationId xmlns:p14="http://schemas.microsoft.com/office/powerpoint/2010/main" val="25285467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EC2DCB-79D9-B745-B609-D8BD31440EC3}"/>
              </a:ext>
            </a:extLst>
          </p:cNvPr>
          <p:cNvSpPr>
            <a:spLocks noGrp="1"/>
          </p:cNvSpPr>
          <p:nvPr>
            <p:ph type="body" idx="1"/>
          </p:nvPr>
        </p:nvSpPr>
        <p:spPr>
          <a:xfrm>
            <a:off x="640553" y="1198880"/>
            <a:ext cx="10876280" cy="4978083"/>
          </a:xfrm>
          <a:prstGeom prst="rect">
            <a:avLst/>
          </a:prstGeom>
        </p:spPr>
        <p:txBody>
          <a:bodyPr vert="horz" lIns="91440" tIns="45720" rIns="91440" bIns="4572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14E2C960-3E61-5E49-BC61-55B0D9A8E382}"/>
              </a:ext>
            </a:extLst>
          </p:cNvPr>
          <p:cNvSpPr>
            <a:spLocks noGrp="1"/>
          </p:cNvSpPr>
          <p:nvPr>
            <p:ph type="dt" sz="half" idx="2"/>
          </p:nvPr>
        </p:nvSpPr>
        <p:spPr>
          <a:xfrm>
            <a:off x="838200" y="643432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216FC53-E0F5-544D-9180-0BCF454A9963}" type="datetime1">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8D190E7-EA79-1C4C-A04C-9DB913B22DA2}"/>
              </a:ext>
            </a:extLst>
          </p:cNvPr>
          <p:cNvSpPr>
            <a:spLocks noGrp="1"/>
          </p:cNvSpPr>
          <p:nvPr>
            <p:ph type="sldNum" sz="quarter" idx="4"/>
          </p:nvPr>
        </p:nvSpPr>
        <p:spPr>
          <a:xfrm>
            <a:off x="8610600" y="643432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3387467-72D7-094F-B052-2584D60374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Title Placeholder 1">
            <a:extLst>
              <a:ext uri="{FF2B5EF4-FFF2-40B4-BE49-F238E27FC236}">
                <a16:creationId xmlns:a16="http://schemas.microsoft.com/office/drawing/2014/main" id="{00E78DD1-27F8-9943-8375-803D2B0F361F}"/>
              </a:ext>
            </a:extLst>
          </p:cNvPr>
          <p:cNvSpPr>
            <a:spLocks noGrp="1"/>
          </p:cNvSpPr>
          <p:nvPr>
            <p:ph type="title"/>
          </p:nvPr>
        </p:nvSpPr>
        <p:spPr>
          <a:xfrm>
            <a:off x="0" y="301566"/>
            <a:ext cx="12192000" cy="711835"/>
          </a:xfrm>
          <a:prstGeom prst="rect">
            <a:avLst/>
          </a:prstGeom>
        </p:spPr>
        <p:txBody>
          <a:bodyPr vert="horz" lIns="91440" tIns="45720" rIns="91440" bIns="45720" rtlCol="0" anchor="ctr">
            <a:normAutofit/>
          </a:bodyPr>
          <a:lstStyle/>
          <a:p>
            <a:r>
              <a:rPr lang="en-GB" dirty="0"/>
              <a:t>CLICK TO EDIT MASTER TITLE STYLE</a:t>
            </a:r>
            <a:endParaRPr lang="en-US" dirty="0"/>
          </a:p>
        </p:txBody>
      </p:sp>
      <p:pic>
        <p:nvPicPr>
          <p:cNvPr id="8" name="Picture 7">
            <a:extLst>
              <a:ext uri="{FF2B5EF4-FFF2-40B4-BE49-F238E27FC236}">
                <a16:creationId xmlns:a16="http://schemas.microsoft.com/office/drawing/2014/main" id="{319D4233-CD80-F248-B49B-9432B30CCF89}"/>
              </a:ext>
            </a:extLst>
          </p:cNvPr>
          <p:cNvPicPr>
            <a:picLocks noChangeAspect="1"/>
          </p:cNvPicPr>
          <p:nvPr userDrawn="1"/>
        </p:nvPicPr>
        <p:blipFill>
          <a:blip r:embed="rId10"/>
          <a:stretch>
            <a:fillRect/>
          </a:stretch>
        </p:blipFill>
        <p:spPr>
          <a:xfrm>
            <a:off x="11062446" y="382473"/>
            <a:ext cx="849563" cy="517747"/>
          </a:xfrm>
          <a:prstGeom prst="rect">
            <a:avLst/>
          </a:prstGeom>
        </p:spPr>
      </p:pic>
      <p:sp>
        <p:nvSpPr>
          <p:cNvPr id="9" name="Rectangle 8">
            <a:extLst>
              <a:ext uri="{FF2B5EF4-FFF2-40B4-BE49-F238E27FC236}">
                <a16:creationId xmlns:a16="http://schemas.microsoft.com/office/drawing/2014/main" id="{CE6770EE-1F37-6844-82D4-851B298B2ACA}"/>
              </a:ext>
            </a:extLst>
          </p:cNvPr>
          <p:cNvSpPr/>
          <p:nvPr userDrawn="1"/>
        </p:nvSpPr>
        <p:spPr>
          <a:xfrm>
            <a:off x="0" y="6390167"/>
            <a:ext cx="12192000" cy="467833"/>
          </a:xfrm>
          <a:prstGeom prst="rect">
            <a:avLst/>
          </a:prstGeom>
          <a:solidFill>
            <a:srgbClr val="3E3C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EF50F43-E3D3-A248-BA84-7747361956B4}"/>
              </a:ext>
            </a:extLst>
          </p:cNvPr>
          <p:cNvSpPr/>
          <p:nvPr userDrawn="1"/>
        </p:nvSpPr>
        <p:spPr>
          <a:xfrm>
            <a:off x="9553193" y="6520566"/>
            <a:ext cx="2446504"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EA8215"/>
                </a:solidFill>
                <a:effectLst/>
                <a:uLnTx/>
                <a:uFillTx/>
                <a:latin typeface="Roboto" panose="02000000000000000000" pitchFamily="2" charset="0"/>
                <a:ea typeface="Roboto" panose="02000000000000000000" pitchFamily="2" charset="0"/>
                <a:cs typeface="+mn-cs"/>
              </a:rPr>
              <a:t>©</a:t>
            </a:r>
            <a:r>
              <a:rPr kumimoji="0" lang="en-US" sz="900" b="0" i="0" u="none" strike="noStrike" kern="1200" cap="none" spc="0" normalizeH="0" baseline="0" noProof="0" dirty="0">
                <a:ln>
                  <a:noFill/>
                </a:ln>
                <a:solidFill>
                  <a:srgbClr val="EA8215"/>
                </a:solidFill>
                <a:effectLst/>
                <a:uLnTx/>
                <a:uFillTx/>
                <a:latin typeface="Roboto Light" panose="02000000000000000000" pitchFamily="2" charset="0"/>
                <a:ea typeface="Roboto Light" panose="02000000000000000000" pitchFamily="2" charset="0"/>
                <a:cs typeface="+mn-cs"/>
              </a:rPr>
              <a:t> The Road Surface Treatments Association</a:t>
            </a:r>
          </a:p>
        </p:txBody>
      </p:sp>
      <p:sp>
        <p:nvSpPr>
          <p:cNvPr id="11" name="Rectangle 10">
            <a:extLst>
              <a:ext uri="{FF2B5EF4-FFF2-40B4-BE49-F238E27FC236}">
                <a16:creationId xmlns:a16="http://schemas.microsoft.com/office/drawing/2014/main" id="{B80918A4-DC7D-0B41-AF15-B601FB523BFA}"/>
              </a:ext>
            </a:extLst>
          </p:cNvPr>
          <p:cNvSpPr/>
          <p:nvPr userDrawn="1"/>
        </p:nvSpPr>
        <p:spPr>
          <a:xfrm>
            <a:off x="209901" y="6477583"/>
            <a:ext cx="133241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EA8215"/>
                </a:solidFill>
                <a:effectLst/>
                <a:uLnTx/>
                <a:uFillTx/>
                <a:latin typeface="Roboto Medium" panose="02000000000000000000" pitchFamily="2" charset="0"/>
                <a:ea typeface="Roboto Medium" panose="02000000000000000000" pitchFamily="2" charset="0"/>
                <a:cs typeface="+mn-cs"/>
              </a:rPr>
              <a:t>RSTA-UK.ORG</a:t>
            </a:r>
            <a:endParaRPr kumimoji="0" lang="en-US" sz="1400" b="0" i="0" u="none" strike="noStrike" kern="1200" cap="none" spc="0" normalizeH="0" baseline="0" noProof="0" dirty="0">
              <a:ln>
                <a:noFill/>
              </a:ln>
              <a:solidFill>
                <a:srgbClr val="EA8215"/>
              </a:solidFill>
              <a:effectLst/>
              <a:uLnTx/>
              <a:uFillTx/>
              <a:latin typeface="Roboto Medium" panose="02000000000000000000" pitchFamily="2" charset="0"/>
              <a:ea typeface="Roboto Medium" panose="02000000000000000000" pitchFamily="2" charset="0"/>
              <a:cs typeface="+mn-cs"/>
            </a:endParaRPr>
          </a:p>
        </p:txBody>
      </p:sp>
    </p:spTree>
    <p:extLst>
      <p:ext uri="{BB962C8B-B14F-4D97-AF65-F5344CB8AC3E}">
        <p14:creationId xmlns:p14="http://schemas.microsoft.com/office/powerpoint/2010/main" val="352725335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25" r:id="rId8"/>
  </p:sldLayoutIdLst>
  <p:hf sldNum="0" hdr="0" ftr="0" dt="0"/>
  <p:txStyles>
    <p:titleStyle>
      <a:lvl1pPr algn="l" defTabSz="914400" rtl="0" eaLnBrk="1" latinLnBrk="0" hangingPunct="1">
        <a:lnSpc>
          <a:spcPct val="90000"/>
        </a:lnSpc>
        <a:spcBef>
          <a:spcPct val="0"/>
        </a:spcBef>
        <a:buNone/>
        <a:defRPr sz="2800" b="0" i="0" kern="1200">
          <a:solidFill>
            <a:schemeClr val="bg1"/>
          </a:solidFill>
          <a:latin typeface="Roboto Light" panose="02000000000000000000" pitchFamily="2" charset="0"/>
          <a:ea typeface="Roboto Light"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rgbClr val="3E3C38"/>
          </a:solidFill>
          <a:latin typeface="Roboto Light" panose="02000000000000000000" pitchFamily="2"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3E3C38"/>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3E3C38"/>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3E3C38"/>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3E3C38"/>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E8C2BC-124D-4368-A42F-9C6ED0DAA5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3D691EC-65CC-44AE-8484-BEAB8690B3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E54AED-7F05-4245-9E30-3C9D410E6A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49AE8-7DE8-4AA7-971D-91AD58BEB528}" type="datetimeFigureOut">
              <a:rPr lang="en-GB" smtClean="0"/>
              <a:t>20/04/2022</a:t>
            </a:fld>
            <a:endParaRPr lang="en-GB"/>
          </a:p>
        </p:txBody>
      </p:sp>
      <p:sp>
        <p:nvSpPr>
          <p:cNvPr id="5" name="Footer Placeholder 4">
            <a:extLst>
              <a:ext uri="{FF2B5EF4-FFF2-40B4-BE49-F238E27FC236}">
                <a16:creationId xmlns:a16="http://schemas.microsoft.com/office/drawing/2014/main" id="{F6535A03-7E14-4CC4-BC8E-E893C56DB9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2B6BF7-F0C1-4905-AC2D-9F9AE7ACCA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32762C-6E5C-4B22-A16F-7801F889D9B7}" type="slidenum">
              <a:rPr lang="en-GB" smtClean="0"/>
              <a:t>‹#›</a:t>
            </a:fld>
            <a:endParaRPr lang="en-GB"/>
          </a:p>
        </p:txBody>
      </p:sp>
    </p:spTree>
    <p:extLst>
      <p:ext uri="{BB962C8B-B14F-4D97-AF65-F5344CB8AC3E}">
        <p14:creationId xmlns:p14="http://schemas.microsoft.com/office/powerpoint/2010/main" val="1581078483"/>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EC2DCB-79D9-B745-B609-D8BD31440EC3}"/>
              </a:ext>
            </a:extLst>
          </p:cNvPr>
          <p:cNvSpPr>
            <a:spLocks noGrp="1"/>
          </p:cNvSpPr>
          <p:nvPr>
            <p:ph type="body" idx="1"/>
          </p:nvPr>
        </p:nvSpPr>
        <p:spPr>
          <a:xfrm>
            <a:off x="640553" y="1198880"/>
            <a:ext cx="10876280" cy="4978083"/>
          </a:xfrm>
          <a:prstGeom prst="rect">
            <a:avLst/>
          </a:prstGeom>
        </p:spPr>
        <p:txBody>
          <a:bodyPr vert="horz" lIns="91440" tIns="45720" rIns="91440" bIns="4572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14E2C960-3E61-5E49-BC61-55B0D9A8E382}"/>
              </a:ext>
            </a:extLst>
          </p:cNvPr>
          <p:cNvSpPr>
            <a:spLocks noGrp="1"/>
          </p:cNvSpPr>
          <p:nvPr>
            <p:ph type="dt" sz="half" idx="2"/>
          </p:nvPr>
        </p:nvSpPr>
        <p:spPr>
          <a:xfrm>
            <a:off x="838200" y="643432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16FC53-E0F5-544D-9180-0BCF454A9963}" type="datetime1">
              <a:rPr lang="en-GB" smtClean="0"/>
              <a:t>20/04/2022</a:t>
            </a:fld>
            <a:endParaRPr lang="en-US"/>
          </a:p>
        </p:txBody>
      </p:sp>
      <p:sp>
        <p:nvSpPr>
          <p:cNvPr id="6" name="Slide Number Placeholder 5">
            <a:extLst>
              <a:ext uri="{FF2B5EF4-FFF2-40B4-BE49-F238E27FC236}">
                <a16:creationId xmlns:a16="http://schemas.microsoft.com/office/drawing/2014/main" id="{A8D190E7-EA79-1C4C-A04C-9DB913B22DA2}"/>
              </a:ext>
            </a:extLst>
          </p:cNvPr>
          <p:cNvSpPr>
            <a:spLocks noGrp="1"/>
          </p:cNvSpPr>
          <p:nvPr>
            <p:ph type="sldNum" sz="quarter" idx="4"/>
          </p:nvPr>
        </p:nvSpPr>
        <p:spPr>
          <a:xfrm>
            <a:off x="8610600" y="643432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387467-72D7-094F-B052-2584D6037428}" type="slidenum">
              <a:rPr lang="en-US" smtClean="0"/>
              <a:t>‹#›</a:t>
            </a:fld>
            <a:endParaRPr lang="en-US"/>
          </a:p>
        </p:txBody>
      </p:sp>
      <p:sp>
        <p:nvSpPr>
          <p:cNvPr id="2" name="Title Placeholder 1">
            <a:extLst>
              <a:ext uri="{FF2B5EF4-FFF2-40B4-BE49-F238E27FC236}">
                <a16:creationId xmlns:a16="http://schemas.microsoft.com/office/drawing/2014/main" id="{00E78DD1-27F8-9943-8375-803D2B0F361F}"/>
              </a:ext>
            </a:extLst>
          </p:cNvPr>
          <p:cNvSpPr>
            <a:spLocks noGrp="1"/>
          </p:cNvSpPr>
          <p:nvPr>
            <p:ph type="title"/>
          </p:nvPr>
        </p:nvSpPr>
        <p:spPr>
          <a:xfrm>
            <a:off x="0" y="301566"/>
            <a:ext cx="12192000" cy="711835"/>
          </a:xfrm>
          <a:prstGeom prst="rect">
            <a:avLst/>
          </a:prstGeom>
        </p:spPr>
        <p:txBody>
          <a:bodyPr vert="horz" lIns="91440" tIns="45720" rIns="91440" bIns="45720" rtlCol="0" anchor="ctr">
            <a:normAutofit/>
          </a:bodyPr>
          <a:lstStyle/>
          <a:p>
            <a:r>
              <a:rPr lang="en-GB" dirty="0"/>
              <a:t>CLICK TO EDIT MASTER TITLE STYLE</a:t>
            </a:r>
            <a:endParaRPr lang="en-US" dirty="0"/>
          </a:p>
        </p:txBody>
      </p:sp>
      <p:pic>
        <p:nvPicPr>
          <p:cNvPr id="8" name="Picture 7">
            <a:extLst>
              <a:ext uri="{FF2B5EF4-FFF2-40B4-BE49-F238E27FC236}">
                <a16:creationId xmlns:a16="http://schemas.microsoft.com/office/drawing/2014/main" id="{319D4233-CD80-F248-B49B-9432B30CCF89}"/>
              </a:ext>
            </a:extLst>
          </p:cNvPr>
          <p:cNvPicPr>
            <a:picLocks noChangeAspect="1"/>
          </p:cNvPicPr>
          <p:nvPr userDrawn="1"/>
        </p:nvPicPr>
        <p:blipFill>
          <a:blip r:embed="rId9"/>
          <a:stretch>
            <a:fillRect/>
          </a:stretch>
        </p:blipFill>
        <p:spPr>
          <a:xfrm>
            <a:off x="11062446" y="382473"/>
            <a:ext cx="849563" cy="517747"/>
          </a:xfrm>
          <a:prstGeom prst="rect">
            <a:avLst/>
          </a:prstGeom>
        </p:spPr>
      </p:pic>
      <p:sp>
        <p:nvSpPr>
          <p:cNvPr id="9" name="Rectangle 8">
            <a:extLst>
              <a:ext uri="{FF2B5EF4-FFF2-40B4-BE49-F238E27FC236}">
                <a16:creationId xmlns:a16="http://schemas.microsoft.com/office/drawing/2014/main" id="{CE6770EE-1F37-6844-82D4-851B298B2ACA}"/>
              </a:ext>
            </a:extLst>
          </p:cNvPr>
          <p:cNvSpPr/>
          <p:nvPr userDrawn="1"/>
        </p:nvSpPr>
        <p:spPr>
          <a:xfrm>
            <a:off x="0" y="6390167"/>
            <a:ext cx="12192000" cy="467833"/>
          </a:xfrm>
          <a:prstGeom prst="rect">
            <a:avLst/>
          </a:prstGeom>
          <a:solidFill>
            <a:srgbClr val="3E3C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EF50F43-E3D3-A248-BA84-7747361956B4}"/>
              </a:ext>
            </a:extLst>
          </p:cNvPr>
          <p:cNvSpPr/>
          <p:nvPr userDrawn="1"/>
        </p:nvSpPr>
        <p:spPr>
          <a:xfrm>
            <a:off x="9553193" y="6520566"/>
            <a:ext cx="2446504" cy="230832"/>
          </a:xfrm>
          <a:prstGeom prst="rect">
            <a:avLst/>
          </a:prstGeom>
        </p:spPr>
        <p:txBody>
          <a:bodyPr wrap="none">
            <a:spAutoFit/>
          </a:bodyPr>
          <a:lstStyle/>
          <a:p>
            <a:r>
              <a:rPr lang="en-GB" sz="900" b="1" i="0" dirty="0">
                <a:solidFill>
                  <a:srgbClr val="EA8215"/>
                </a:solidFill>
                <a:latin typeface="Roboto" panose="02000000000000000000" pitchFamily="2" charset="0"/>
                <a:ea typeface="Roboto" panose="02000000000000000000" pitchFamily="2" charset="0"/>
              </a:rPr>
              <a:t>©</a:t>
            </a:r>
            <a:r>
              <a:rPr lang="en-US" sz="900" b="0" i="0" dirty="0">
                <a:solidFill>
                  <a:srgbClr val="EA8215"/>
                </a:solidFill>
                <a:latin typeface="Roboto Light" panose="02000000000000000000" pitchFamily="2" charset="0"/>
                <a:ea typeface="Roboto Light" panose="02000000000000000000" pitchFamily="2" charset="0"/>
              </a:rPr>
              <a:t> The Road Surface Treatments Association</a:t>
            </a:r>
          </a:p>
        </p:txBody>
      </p:sp>
      <p:sp>
        <p:nvSpPr>
          <p:cNvPr id="11" name="Rectangle 10">
            <a:extLst>
              <a:ext uri="{FF2B5EF4-FFF2-40B4-BE49-F238E27FC236}">
                <a16:creationId xmlns:a16="http://schemas.microsoft.com/office/drawing/2014/main" id="{B80918A4-DC7D-0B41-AF15-B601FB523BFA}"/>
              </a:ext>
            </a:extLst>
          </p:cNvPr>
          <p:cNvSpPr/>
          <p:nvPr userDrawn="1"/>
        </p:nvSpPr>
        <p:spPr>
          <a:xfrm>
            <a:off x="209901" y="6477583"/>
            <a:ext cx="1332416" cy="307777"/>
          </a:xfrm>
          <a:prstGeom prst="rect">
            <a:avLst/>
          </a:prstGeom>
        </p:spPr>
        <p:txBody>
          <a:bodyPr wrap="none">
            <a:spAutoFit/>
          </a:bodyPr>
          <a:lstStyle/>
          <a:p>
            <a:r>
              <a:rPr lang="en-GB" sz="1400" b="0" i="0" dirty="0">
                <a:solidFill>
                  <a:srgbClr val="EA8215"/>
                </a:solidFill>
                <a:latin typeface="Roboto Medium" panose="02000000000000000000" pitchFamily="2" charset="0"/>
                <a:ea typeface="Roboto Medium" panose="02000000000000000000" pitchFamily="2" charset="0"/>
              </a:rPr>
              <a:t>RSTA-UK.ORG</a:t>
            </a:r>
            <a:endParaRPr lang="en-US" sz="1400" b="0" i="0" dirty="0">
              <a:solidFill>
                <a:srgbClr val="EA8215"/>
              </a:solidFill>
              <a:latin typeface="Roboto Medium" panose="02000000000000000000" pitchFamily="2" charset="0"/>
              <a:ea typeface="Roboto Medium" panose="02000000000000000000" pitchFamily="2" charset="0"/>
            </a:endParaRPr>
          </a:p>
        </p:txBody>
      </p:sp>
    </p:spTree>
    <p:extLst>
      <p:ext uri="{BB962C8B-B14F-4D97-AF65-F5344CB8AC3E}">
        <p14:creationId xmlns:p14="http://schemas.microsoft.com/office/powerpoint/2010/main" val="315205270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Lst>
  <p:hf sldNum="0" hdr="0" ftr="0" dt="0"/>
  <p:txStyles>
    <p:titleStyle>
      <a:lvl1pPr algn="l" defTabSz="914400" rtl="0" eaLnBrk="1" latinLnBrk="0" hangingPunct="1">
        <a:lnSpc>
          <a:spcPct val="90000"/>
        </a:lnSpc>
        <a:spcBef>
          <a:spcPct val="0"/>
        </a:spcBef>
        <a:buNone/>
        <a:defRPr sz="2800" b="0" i="0" kern="1200">
          <a:solidFill>
            <a:schemeClr val="bg1"/>
          </a:solidFill>
          <a:latin typeface="Roboto Light" panose="02000000000000000000" pitchFamily="2" charset="0"/>
          <a:ea typeface="Roboto Light"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rgbClr val="3E3C38"/>
          </a:solidFill>
          <a:latin typeface="Roboto Light" panose="02000000000000000000" pitchFamily="2"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3E3C38"/>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3E3C38"/>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3E3C38"/>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3E3C38"/>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5E673A-F384-4402-ADB8-444949AC650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7874C38-266F-47C7-8592-A11156B865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E583B9-37C3-4A15-A679-39CCCE3B065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D17578-0696-4D93-B9DA-F945F1E6B704}" type="datetimeFigureOut">
              <a:rPr lang="en-GB" smtClean="0"/>
              <a:t>20/04/2022</a:t>
            </a:fld>
            <a:endParaRPr lang="en-GB"/>
          </a:p>
        </p:txBody>
      </p:sp>
      <p:sp>
        <p:nvSpPr>
          <p:cNvPr id="5" name="Footer Placeholder 4">
            <a:extLst>
              <a:ext uri="{FF2B5EF4-FFF2-40B4-BE49-F238E27FC236}">
                <a16:creationId xmlns:a16="http://schemas.microsoft.com/office/drawing/2014/main" id="{15B4EAD0-5431-403D-86DB-04DDCD13C88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5C8C4FE-956B-4146-9B6B-B9B48397D80B}"/>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B40ED1-8184-4A9F-902C-0C108CE49ABB}" type="slidenum">
              <a:rPr lang="en-GB" smtClean="0"/>
              <a:t>‹#›</a:t>
            </a:fld>
            <a:endParaRPr lang="en-GB"/>
          </a:p>
        </p:txBody>
      </p:sp>
    </p:spTree>
    <p:extLst>
      <p:ext uri="{BB962C8B-B14F-4D97-AF65-F5344CB8AC3E}">
        <p14:creationId xmlns:p14="http://schemas.microsoft.com/office/powerpoint/2010/main" val="39930973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hyperlink" Target="mailto:steve.mcgilchrist@wj.uk" TargetMode="External"/><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877960-5C2A-DB41-88B9-871558EF376A}"/>
              </a:ext>
            </a:extLst>
          </p:cNvPr>
          <p:cNvSpPr>
            <a:spLocks noGrp="1"/>
          </p:cNvSpPr>
          <p:nvPr>
            <p:ph type="body" sz="quarter" idx="13"/>
          </p:nvPr>
        </p:nvSpPr>
        <p:spPr/>
        <p:txBody>
          <a:bodyPr/>
          <a:lstStyle/>
          <a:p>
            <a:r>
              <a:rPr lang="en-GB" sz="4000" b="1" dirty="0">
                <a:latin typeface="+mn-lt"/>
              </a:rPr>
              <a:t>RAISING THE BAR FOR HIGH FRICTION SURFACING</a:t>
            </a:r>
            <a:endParaRPr lang="en-US" sz="4000" b="1" dirty="0">
              <a:latin typeface="+mn-lt"/>
            </a:endParaRPr>
          </a:p>
        </p:txBody>
      </p:sp>
      <p:sp>
        <p:nvSpPr>
          <p:cNvPr id="3" name="Text Placeholder 2">
            <a:extLst>
              <a:ext uri="{FF2B5EF4-FFF2-40B4-BE49-F238E27FC236}">
                <a16:creationId xmlns:a16="http://schemas.microsoft.com/office/drawing/2014/main" id="{7BD0B65E-2050-F442-AA05-BCAFF610EB67}"/>
              </a:ext>
            </a:extLst>
          </p:cNvPr>
          <p:cNvSpPr>
            <a:spLocks noGrp="1"/>
          </p:cNvSpPr>
          <p:nvPr>
            <p:ph type="body" sz="quarter" idx="14"/>
          </p:nvPr>
        </p:nvSpPr>
        <p:spPr>
          <a:xfrm>
            <a:off x="7750629" y="5154388"/>
            <a:ext cx="3653971" cy="555461"/>
          </a:xfrm>
        </p:spPr>
        <p:txBody>
          <a:bodyPr/>
          <a:lstStyle/>
          <a:p>
            <a:r>
              <a:rPr lang="en-US" dirty="0">
                <a:latin typeface="+mn-lt"/>
              </a:rPr>
              <a:t>Steve McGilchrist</a:t>
            </a:r>
          </a:p>
          <a:p>
            <a:r>
              <a:rPr lang="en-US" dirty="0">
                <a:latin typeface="+mn-lt"/>
              </a:rPr>
              <a:t>WJ Group Business Development Manager</a:t>
            </a:r>
          </a:p>
        </p:txBody>
      </p:sp>
    </p:spTree>
    <p:extLst>
      <p:ext uri="{BB962C8B-B14F-4D97-AF65-F5344CB8AC3E}">
        <p14:creationId xmlns:p14="http://schemas.microsoft.com/office/powerpoint/2010/main" val="3897831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latin typeface="+mn-lt"/>
              </a:rPr>
              <a:t>Specifications, Quality and Regulation</a:t>
            </a:r>
          </a:p>
        </p:txBody>
      </p:sp>
      <p:sp>
        <p:nvSpPr>
          <p:cNvPr id="3" name="Content Placeholder 2"/>
          <p:cNvSpPr>
            <a:spLocks noGrp="1"/>
          </p:cNvSpPr>
          <p:nvPr>
            <p:ph idx="1"/>
          </p:nvPr>
        </p:nvSpPr>
        <p:spPr>
          <a:xfrm>
            <a:off x="698383" y="1510947"/>
            <a:ext cx="10795234" cy="4230096"/>
          </a:xfrm>
        </p:spPr>
        <p:txBody>
          <a:bodyPr>
            <a:noAutofit/>
          </a:bodyPr>
          <a:lstStyle/>
          <a:p>
            <a:pPr marL="0" indent="0">
              <a:buNone/>
            </a:pPr>
            <a:r>
              <a:rPr lang="en-GB" sz="3200" dirty="0">
                <a:latin typeface="+mn-lt"/>
              </a:rPr>
              <a:t>Manual of Contract Documents for Highway Works (MCHW)</a:t>
            </a:r>
          </a:p>
          <a:p>
            <a:pPr marL="342900" lvl="1" indent="0">
              <a:buNone/>
            </a:pPr>
            <a:r>
              <a:rPr lang="en-GB" sz="3200" dirty="0">
                <a:latin typeface="+mn-lt"/>
              </a:rPr>
              <a:t>Volume 1 Specification for Highway Works</a:t>
            </a:r>
          </a:p>
          <a:p>
            <a:pPr marL="685800" lvl="2" indent="0">
              <a:buNone/>
            </a:pPr>
            <a:r>
              <a:rPr lang="en-GB" sz="3200" dirty="0">
                <a:latin typeface="+mn-lt"/>
              </a:rPr>
              <a:t>Series 0900 Road Pavements </a:t>
            </a:r>
          </a:p>
          <a:p>
            <a:pPr marL="685800" lvl="2" indent="0">
              <a:buNone/>
            </a:pPr>
            <a:r>
              <a:rPr lang="en-GB" sz="3200" dirty="0">
                <a:latin typeface="+mn-lt"/>
              </a:rPr>
              <a:t>	Clause 924 High Friction Surfaces</a:t>
            </a:r>
          </a:p>
          <a:p>
            <a:pPr marL="0" indent="0">
              <a:buNone/>
            </a:pPr>
            <a:endParaRPr lang="en-GB" sz="3200" dirty="0">
              <a:latin typeface="+mn-lt"/>
            </a:endParaRPr>
          </a:p>
          <a:p>
            <a:pPr marL="0" indent="0">
              <a:buNone/>
            </a:pPr>
            <a:r>
              <a:rPr lang="en-GB" sz="3200" dirty="0">
                <a:solidFill>
                  <a:srgbClr val="FF0000"/>
                </a:solidFill>
                <a:latin typeface="+mn-lt"/>
              </a:rPr>
              <a:t>Clause 924 currently requires that the HFS system is certificated and installed to HAPAS or an equivalent product acceptance scheme. THIS IS DUE TO CHANGE.</a:t>
            </a:r>
          </a:p>
        </p:txBody>
      </p:sp>
    </p:spTree>
    <p:extLst>
      <p:ext uri="{BB962C8B-B14F-4D97-AF65-F5344CB8AC3E}">
        <p14:creationId xmlns:p14="http://schemas.microsoft.com/office/powerpoint/2010/main" val="2580366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dirty="0">
                <a:latin typeface="+mn-lt"/>
              </a:rPr>
              <a:t>Types of HFS System</a:t>
            </a:r>
          </a:p>
        </p:txBody>
      </p:sp>
      <p:sp>
        <p:nvSpPr>
          <p:cNvPr id="3" name="Content Placeholder 2"/>
          <p:cNvSpPr>
            <a:spLocks noGrp="1"/>
          </p:cNvSpPr>
          <p:nvPr>
            <p:ph idx="1"/>
          </p:nvPr>
        </p:nvSpPr>
        <p:spPr/>
        <p:txBody>
          <a:bodyPr>
            <a:normAutofit/>
          </a:bodyPr>
          <a:lstStyle/>
          <a:p>
            <a:pPr marL="0" indent="0">
              <a:buNone/>
            </a:pPr>
            <a:r>
              <a:rPr lang="en-GB" sz="3000" dirty="0">
                <a:latin typeface="+mn-lt"/>
              </a:rPr>
              <a:t>Definition based on the type of </a:t>
            </a:r>
            <a:r>
              <a:rPr lang="en-GB" sz="3000" u="sng" dirty="0">
                <a:latin typeface="+mn-lt"/>
              </a:rPr>
              <a:t>binder</a:t>
            </a:r>
            <a:r>
              <a:rPr lang="en-GB" sz="3000" dirty="0">
                <a:latin typeface="+mn-lt"/>
              </a:rPr>
              <a:t> </a:t>
            </a:r>
          </a:p>
          <a:p>
            <a:pPr marL="0" indent="0">
              <a:buNone/>
            </a:pPr>
            <a:r>
              <a:rPr lang="en-GB" sz="3000" dirty="0">
                <a:latin typeface="+mn-lt"/>
              </a:rPr>
              <a:t>2 generic types:-</a:t>
            </a:r>
          </a:p>
          <a:p>
            <a:endParaRPr lang="en-GB" dirty="0">
              <a:latin typeface="+mn-lt"/>
            </a:endParaRPr>
          </a:p>
          <a:p>
            <a:pPr marL="0" indent="0" algn="ctr">
              <a:buNone/>
            </a:pPr>
            <a:r>
              <a:rPr lang="en-GB" sz="4800" b="1" dirty="0">
                <a:latin typeface="+mn-lt"/>
              </a:rPr>
              <a:t>THERMOSETTING = </a:t>
            </a:r>
            <a:r>
              <a:rPr lang="en-GB" sz="4800" b="1" dirty="0">
                <a:solidFill>
                  <a:prstClr val="black"/>
                </a:solidFill>
                <a:latin typeface="+mn-lt"/>
              </a:rPr>
              <a:t>COLD-APPLIED</a:t>
            </a:r>
            <a:endParaRPr lang="en-GB" sz="4800" b="1" dirty="0">
              <a:latin typeface="+mn-lt"/>
            </a:endParaRPr>
          </a:p>
          <a:p>
            <a:pPr marL="0" indent="0" algn="ctr">
              <a:buNone/>
            </a:pPr>
            <a:endParaRPr lang="en-GB" sz="4800" b="1" dirty="0">
              <a:latin typeface="+mn-lt"/>
            </a:endParaRPr>
          </a:p>
          <a:p>
            <a:pPr marL="0" indent="0" algn="ctr">
              <a:buNone/>
            </a:pPr>
            <a:r>
              <a:rPr lang="en-GB" sz="4800" b="1" dirty="0">
                <a:latin typeface="+mn-lt"/>
              </a:rPr>
              <a:t>THERMOPLASTIC = </a:t>
            </a:r>
            <a:r>
              <a:rPr lang="en-GB" sz="4800" b="1" dirty="0">
                <a:solidFill>
                  <a:prstClr val="black"/>
                </a:solidFill>
                <a:latin typeface="+mn-lt"/>
              </a:rPr>
              <a:t>HOT-APPLIED</a:t>
            </a:r>
            <a:endParaRPr lang="en-GB" sz="4800" b="1" dirty="0">
              <a:latin typeface="+mn-lt"/>
            </a:endParaRPr>
          </a:p>
          <a:p>
            <a:endParaRPr lang="en-GB" dirty="0"/>
          </a:p>
        </p:txBody>
      </p:sp>
    </p:spTree>
    <p:extLst>
      <p:ext uri="{BB962C8B-B14F-4D97-AF65-F5344CB8AC3E}">
        <p14:creationId xmlns:p14="http://schemas.microsoft.com/office/powerpoint/2010/main" val="716743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4000" b="1" dirty="0">
                <a:solidFill>
                  <a:prstClr val="black"/>
                </a:solidFill>
                <a:latin typeface="+mn-lt"/>
              </a:rPr>
              <a:t>HFS Product Timeline - UK</a:t>
            </a:r>
            <a:br>
              <a:rPr lang="en-GB" b="1" dirty="0">
                <a:solidFill>
                  <a:prstClr val="black"/>
                </a:solidFill>
              </a:rPr>
            </a:br>
            <a:endParaRPr lang="en-GB" b="1" dirty="0"/>
          </a:p>
        </p:txBody>
      </p:sp>
      <p:sp>
        <p:nvSpPr>
          <p:cNvPr id="4" name="Content Placeholder 3"/>
          <p:cNvSpPr>
            <a:spLocks noGrp="1"/>
          </p:cNvSpPr>
          <p:nvPr>
            <p:ph sz="half" idx="2"/>
          </p:nvPr>
        </p:nvSpPr>
        <p:spPr>
          <a:xfrm>
            <a:off x="839788" y="1690688"/>
            <a:ext cx="5157787" cy="4498975"/>
          </a:xfrm>
        </p:spPr>
        <p:txBody>
          <a:bodyPr/>
          <a:lstStyle/>
          <a:p>
            <a:pPr marL="0" lvl="0" indent="0">
              <a:buNone/>
            </a:pPr>
            <a:r>
              <a:rPr lang="en-GB" sz="3200" b="1" dirty="0">
                <a:solidFill>
                  <a:prstClr val="black"/>
                </a:solidFill>
                <a:latin typeface="+mn-lt"/>
              </a:rPr>
              <a:t>1960s</a:t>
            </a:r>
          </a:p>
          <a:p>
            <a:pPr lvl="0"/>
            <a:r>
              <a:rPr lang="en-GB" sz="3200" dirty="0">
                <a:solidFill>
                  <a:prstClr val="black"/>
                </a:solidFill>
                <a:latin typeface="+mn-lt"/>
              </a:rPr>
              <a:t>Bitumen extended epoxy </a:t>
            </a:r>
          </a:p>
          <a:p>
            <a:pPr marL="0" lvl="0" indent="0">
              <a:buNone/>
            </a:pPr>
            <a:r>
              <a:rPr lang="en-GB" sz="3200" b="1" dirty="0">
                <a:solidFill>
                  <a:prstClr val="black"/>
                </a:solidFill>
                <a:latin typeface="+mn-lt"/>
              </a:rPr>
              <a:t>1980s</a:t>
            </a:r>
          </a:p>
          <a:p>
            <a:pPr lvl="0"/>
            <a:r>
              <a:rPr lang="en-GB" sz="3200" u="sng" dirty="0">
                <a:solidFill>
                  <a:prstClr val="black"/>
                </a:solidFill>
                <a:latin typeface="+mn-lt"/>
              </a:rPr>
              <a:t>P</a:t>
            </a:r>
            <a:r>
              <a:rPr lang="en-GB" sz="3200" dirty="0">
                <a:solidFill>
                  <a:prstClr val="black"/>
                </a:solidFill>
                <a:latin typeface="+mn-lt"/>
              </a:rPr>
              <a:t>oly</a:t>
            </a:r>
            <a:r>
              <a:rPr lang="en-GB" sz="3200" u="sng" dirty="0">
                <a:solidFill>
                  <a:prstClr val="black"/>
                </a:solidFill>
                <a:latin typeface="+mn-lt"/>
              </a:rPr>
              <a:t>ur</a:t>
            </a:r>
            <a:r>
              <a:rPr lang="en-GB" sz="3200" dirty="0">
                <a:solidFill>
                  <a:prstClr val="black"/>
                </a:solidFill>
                <a:latin typeface="+mn-lt"/>
              </a:rPr>
              <a:t>ethane (or PU or PUR)</a:t>
            </a:r>
          </a:p>
          <a:p>
            <a:pPr lvl="0"/>
            <a:r>
              <a:rPr lang="en-GB" sz="3200" dirty="0">
                <a:solidFill>
                  <a:prstClr val="black"/>
                </a:solidFill>
                <a:latin typeface="+mn-lt"/>
              </a:rPr>
              <a:t>Thermoplastic </a:t>
            </a:r>
          </a:p>
          <a:p>
            <a:endParaRPr lang="en-GB" dirty="0"/>
          </a:p>
        </p:txBody>
      </p:sp>
      <p:sp>
        <p:nvSpPr>
          <p:cNvPr id="6" name="Content Placeholder 5"/>
          <p:cNvSpPr>
            <a:spLocks noGrp="1"/>
          </p:cNvSpPr>
          <p:nvPr>
            <p:ph sz="quarter" idx="4"/>
          </p:nvPr>
        </p:nvSpPr>
        <p:spPr>
          <a:xfrm>
            <a:off x="6185042" y="1690688"/>
            <a:ext cx="5170345" cy="4498975"/>
          </a:xfrm>
        </p:spPr>
        <p:txBody>
          <a:bodyPr/>
          <a:lstStyle/>
          <a:p>
            <a:pPr marL="0" indent="0">
              <a:buNone/>
            </a:pPr>
            <a:r>
              <a:rPr lang="en-GB" sz="3200" b="1" dirty="0">
                <a:latin typeface="+mn-lt"/>
              </a:rPr>
              <a:t>2000s</a:t>
            </a:r>
          </a:p>
          <a:p>
            <a:r>
              <a:rPr lang="en-GB" sz="3200" u="sng" dirty="0">
                <a:latin typeface="+mn-lt"/>
              </a:rPr>
              <a:t>M</a:t>
            </a:r>
            <a:r>
              <a:rPr lang="en-GB" sz="3200" dirty="0">
                <a:latin typeface="+mn-lt"/>
              </a:rPr>
              <a:t>ethyl </a:t>
            </a:r>
            <a:r>
              <a:rPr lang="en-GB" sz="3200" u="sng" dirty="0">
                <a:latin typeface="+mn-lt"/>
              </a:rPr>
              <a:t>m</a:t>
            </a:r>
            <a:r>
              <a:rPr lang="en-GB" sz="3200" dirty="0">
                <a:latin typeface="+mn-lt"/>
              </a:rPr>
              <a:t>eth</a:t>
            </a:r>
            <a:r>
              <a:rPr lang="en-GB" sz="3200" u="sng" dirty="0">
                <a:latin typeface="+mn-lt"/>
              </a:rPr>
              <a:t>a</a:t>
            </a:r>
            <a:r>
              <a:rPr lang="en-GB" sz="3200" dirty="0">
                <a:latin typeface="+mn-lt"/>
              </a:rPr>
              <a:t>crylate (MMA) </a:t>
            </a:r>
          </a:p>
          <a:p>
            <a:r>
              <a:rPr lang="en-GB" sz="3200" dirty="0">
                <a:latin typeface="+mn-lt"/>
              </a:rPr>
              <a:t>Clear epoxy</a:t>
            </a:r>
          </a:p>
          <a:p>
            <a:r>
              <a:rPr lang="en-GB" sz="3200" dirty="0" err="1">
                <a:latin typeface="+mn-lt"/>
              </a:rPr>
              <a:t>Polyurea</a:t>
            </a:r>
            <a:endParaRPr lang="en-GB" sz="3200" dirty="0">
              <a:latin typeface="+mn-lt"/>
            </a:endParaRPr>
          </a:p>
          <a:p>
            <a:pPr marL="0" indent="0">
              <a:buNone/>
            </a:pPr>
            <a:r>
              <a:rPr lang="en-GB" sz="3200" b="1" dirty="0">
                <a:latin typeface="+mn-lt"/>
              </a:rPr>
              <a:t>2010s</a:t>
            </a:r>
          </a:p>
          <a:p>
            <a:r>
              <a:rPr lang="en-GB" sz="3200" dirty="0">
                <a:latin typeface="+mn-lt"/>
              </a:rPr>
              <a:t>PU modified MMA </a:t>
            </a:r>
          </a:p>
          <a:p>
            <a:endParaRPr lang="en-GB" dirty="0"/>
          </a:p>
        </p:txBody>
      </p:sp>
    </p:spTree>
    <p:extLst>
      <p:ext uri="{BB962C8B-B14F-4D97-AF65-F5344CB8AC3E}">
        <p14:creationId xmlns:p14="http://schemas.microsoft.com/office/powerpoint/2010/main" val="3731798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3">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1" y="365125"/>
            <a:ext cx="5251316" cy="1807305"/>
          </a:xfrm>
        </p:spPr>
        <p:txBody>
          <a:bodyPr>
            <a:normAutofit/>
          </a:bodyPr>
          <a:lstStyle/>
          <a:p>
            <a:r>
              <a:rPr lang="en-GB" sz="4000" b="1" dirty="0">
                <a:latin typeface="+mn-lt"/>
              </a:rPr>
              <a:t>Types of HFS System</a:t>
            </a:r>
          </a:p>
        </p:txBody>
      </p:sp>
      <p:sp>
        <p:nvSpPr>
          <p:cNvPr id="3" name="Content Placeholder 2"/>
          <p:cNvSpPr>
            <a:spLocks noGrp="1"/>
          </p:cNvSpPr>
          <p:nvPr>
            <p:ph idx="1"/>
          </p:nvPr>
        </p:nvSpPr>
        <p:spPr>
          <a:xfrm>
            <a:off x="838200" y="2333297"/>
            <a:ext cx="4619621" cy="3843666"/>
          </a:xfrm>
        </p:spPr>
        <p:txBody>
          <a:bodyPr>
            <a:noAutofit/>
          </a:bodyPr>
          <a:lstStyle/>
          <a:p>
            <a:pPr marL="0" indent="0">
              <a:buNone/>
            </a:pPr>
            <a:r>
              <a:rPr lang="en-GB" sz="2400" b="1" dirty="0">
                <a:latin typeface="+mn-lt"/>
              </a:rPr>
              <a:t>‘THERMOPLASTIC’ </a:t>
            </a:r>
            <a:r>
              <a:rPr lang="en-GB" sz="2400" dirty="0">
                <a:latin typeface="+mn-lt"/>
              </a:rPr>
              <a:t>&amp; </a:t>
            </a:r>
            <a:r>
              <a:rPr lang="en-GB" sz="2400" b="1" dirty="0">
                <a:latin typeface="+mn-lt"/>
              </a:rPr>
              <a:t>‘THERMOSETTING’ </a:t>
            </a:r>
            <a:r>
              <a:rPr lang="en-GB" sz="2400" dirty="0">
                <a:latin typeface="+mn-lt"/>
              </a:rPr>
              <a:t>only refer to the resin binder element of the system</a:t>
            </a:r>
          </a:p>
          <a:p>
            <a:pPr marL="0" indent="0">
              <a:buNone/>
            </a:pPr>
            <a:r>
              <a:rPr lang="en-GB" sz="2400" dirty="0">
                <a:latin typeface="+mn-lt"/>
              </a:rPr>
              <a:t>Systems may also contain fillers, plasticisers, aggregates, oils and other components</a:t>
            </a:r>
          </a:p>
          <a:p>
            <a:pPr marL="0" indent="0">
              <a:buNone/>
            </a:pPr>
            <a:r>
              <a:rPr lang="en-GB" sz="2400" dirty="0">
                <a:latin typeface="+mn-lt"/>
              </a:rPr>
              <a:t>However, </a:t>
            </a:r>
            <a:r>
              <a:rPr lang="en-GB" sz="2400" b="1" u="sng" dirty="0">
                <a:latin typeface="+mn-lt"/>
              </a:rPr>
              <a:t>ALL</a:t>
            </a:r>
            <a:r>
              <a:rPr lang="en-GB" sz="2400" dirty="0">
                <a:latin typeface="+mn-lt"/>
              </a:rPr>
              <a:t> HFS systems require</a:t>
            </a:r>
          </a:p>
          <a:p>
            <a:pPr marL="0" indent="0">
              <a:buNone/>
            </a:pPr>
            <a:endParaRPr lang="en-GB" sz="2400" dirty="0">
              <a:latin typeface="+mn-lt"/>
            </a:endParaRPr>
          </a:p>
          <a:p>
            <a:pPr marL="0" indent="0">
              <a:buNone/>
            </a:pPr>
            <a:r>
              <a:rPr lang="en-GB" sz="3600" b="1" dirty="0">
                <a:solidFill>
                  <a:srgbClr val="FF0000"/>
                </a:solidFill>
                <a:latin typeface="+mn-lt"/>
              </a:rPr>
              <a:t>CALCINED BAUXITE</a:t>
            </a:r>
            <a:endParaRPr lang="en-GB" sz="3600" dirty="0">
              <a:solidFill>
                <a:srgbClr val="FF0000"/>
              </a:solidFill>
              <a:latin typeface="+mn-lt"/>
            </a:endParaRPr>
          </a:p>
        </p:txBody>
      </p:sp>
      <p:pic>
        <p:nvPicPr>
          <p:cNvPr id="4" name="Picture 3">
            <a:extLst>
              <a:ext uri="{FF2B5EF4-FFF2-40B4-BE49-F238E27FC236}">
                <a16:creationId xmlns:a16="http://schemas.microsoft.com/office/drawing/2014/main" id="{DBEBDDB0-9069-490D-8205-542B773C7CD7}"/>
              </a:ext>
            </a:extLst>
          </p:cNvPr>
          <p:cNvPicPr>
            <a:picLocks noChangeAspect="1"/>
          </p:cNvPicPr>
          <p:nvPr/>
        </p:nvPicPr>
        <p:blipFill rotWithShape="1">
          <a:blip r:embed="rId2"/>
          <a:srcRect l="15750" r="10127" b="-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2462047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a:solidFill>
                  <a:prstClr val="black"/>
                </a:solidFill>
                <a:latin typeface="+mn-lt"/>
              </a:rPr>
              <a:t>Why Calcined Bauxite?</a:t>
            </a:r>
            <a:endParaRPr lang="en-GB" sz="4000" b="1" dirty="0">
              <a:latin typeface="+mn-lt"/>
            </a:endParaRPr>
          </a:p>
        </p:txBody>
      </p:sp>
      <p:sp>
        <p:nvSpPr>
          <p:cNvPr id="3" name="Content Placeholder 2"/>
          <p:cNvSpPr>
            <a:spLocks noGrp="1"/>
          </p:cNvSpPr>
          <p:nvPr>
            <p:ph idx="1"/>
          </p:nvPr>
        </p:nvSpPr>
        <p:spPr/>
        <p:txBody>
          <a:bodyPr>
            <a:normAutofit/>
          </a:bodyPr>
          <a:lstStyle/>
          <a:p>
            <a:r>
              <a:rPr lang="en-GB" sz="3200" dirty="0">
                <a:latin typeface="+mn-lt"/>
              </a:rPr>
              <a:t>Manufactured aggregate</a:t>
            </a:r>
          </a:p>
          <a:p>
            <a:r>
              <a:rPr lang="en-GB" sz="3200" dirty="0">
                <a:latin typeface="+mn-lt"/>
              </a:rPr>
              <a:t>Has properties not matched by natural aggregate</a:t>
            </a:r>
          </a:p>
          <a:p>
            <a:r>
              <a:rPr lang="en-GB" sz="3200" dirty="0">
                <a:latin typeface="+mn-lt"/>
              </a:rPr>
              <a:t>Exceptionally hard - MOHS hardness of 9</a:t>
            </a:r>
          </a:p>
          <a:p>
            <a:r>
              <a:rPr lang="en-GB" sz="3200" dirty="0">
                <a:latin typeface="+mn-lt"/>
              </a:rPr>
              <a:t>Extremely resistant to abrasion  AAV≤4</a:t>
            </a:r>
          </a:p>
          <a:p>
            <a:r>
              <a:rPr lang="en-GB" sz="3200" dirty="0">
                <a:latin typeface="+mn-lt"/>
              </a:rPr>
              <a:t>PSV 70+ </a:t>
            </a:r>
          </a:p>
          <a:p>
            <a:r>
              <a:rPr lang="en-GB" sz="3200" dirty="0">
                <a:latin typeface="+mn-lt"/>
              </a:rPr>
              <a:t>Highly resistant to polishing</a:t>
            </a:r>
          </a:p>
          <a:p>
            <a:endParaRPr lang="en-GB" sz="3200" dirty="0">
              <a:latin typeface="+mn-lt"/>
            </a:endParaRPr>
          </a:p>
          <a:p>
            <a:pPr marL="0" indent="0">
              <a:buNone/>
            </a:pPr>
            <a:r>
              <a:rPr lang="en-GB" sz="3200" b="1" dirty="0">
                <a:solidFill>
                  <a:srgbClr val="FF0000"/>
                </a:solidFill>
                <a:latin typeface="+mn-lt"/>
              </a:rPr>
              <a:t>Calcined bauxite - </a:t>
            </a:r>
            <a:r>
              <a:rPr lang="en-GB" sz="3200" b="1" u="sng" dirty="0">
                <a:solidFill>
                  <a:srgbClr val="FF0000"/>
                </a:solidFill>
                <a:latin typeface="+mn-lt"/>
              </a:rPr>
              <a:t>the</a:t>
            </a:r>
            <a:r>
              <a:rPr lang="en-GB" sz="3200" b="1" dirty="0">
                <a:solidFill>
                  <a:srgbClr val="FF0000"/>
                </a:solidFill>
                <a:latin typeface="+mn-lt"/>
              </a:rPr>
              <a:t> defining constituent of HFS</a:t>
            </a:r>
          </a:p>
        </p:txBody>
      </p:sp>
    </p:spTree>
    <p:extLst>
      <p:ext uri="{BB962C8B-B14F-4D97-AF65-F5344CB8AC3E}">
        <p14:creationId xmlns:p14="http://schemas.microsoft.com/office/powerpoint/2010/main" val="27187233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a:xfrm>
            <a:off x="2522356" y="10"/>
            <a:ext cx="9669642"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p:cNvSpPr txBox="1">
            <a:spLocks/>
          </p:cNvSpPr>
          <p:nvPr/>
        </p:nvSpPr>
        <p:spPr>
          <a:xfrm>
            <a:off x="838200" y="365125"/>
            <a:ext cx="3822189" cy="1899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chemeClr val="tx1"/>
                </a:solidFill>
                <a:latin typeface="Century Gothic" panose="020B0502020202020204" pitchFamily="34" charset="0"/>
                <a:ea typeface="+mj-ea"/>
                <a:cs typeface="+mj-cs"/>
              </a:defRPr>
            </a:lvl1pPr>
          </a:lstStyle>
          <a:p>
            <a:pPr>
              <a:spcAft>
                <a:spcPts val="600"/>
              </a:spcAft>
            </a:pPr>
            <a:r>
              <a:rPr lang="en-US" altLang="en-US" sz="4000" b="1" dirty="0">
                <a:latin typeface="+mn-lt"/>
              </a:rPr>
              <a:t>Skid Resistance After Trafficking</a:t>
            </a:r>
          </a:p>
        </p:txBody>
      </p:sp>
      <p:sp>
        <p:nvSpPr>
          <p:cNvPr id="5" name="TextBox 4"/>
          <p:cNvSpPr txBox="1"/>
          <p:nvPr/>
        </p:nvSpPr>
        <p:spPr>
          <a:xfrm>
            <a:off x="838200" y="2434201"/>
            <a:ext cx="3822189" cy="3742762"/>
          </a:xfrm>
          <a:prstGeom prst="rect">
            <a:avLst/>
          </a:prstGeom>
        </p:spPr>
        <p:txBody>
          <a:bodyPr vert="horz" lIns="91440" tIns="45720" rIns="91440" bIns="45720" rtlCol="0">
            <a:normAutofit/>
          </a:bodyPr>
          <a:lstStyle/>
          <a:p>
            <a:pPr>
              <a:lnSpc>
                <a:spcPct val="90000"/>
              </a:lnSpc>
              <a:spcAft>
                <a:spcPts val="600"/>
              </a:spcAft>
            </a:pPr>
            <a:r>
              <a:rPr lang="en-US" sz="2800" dirty="0"/>
              <a:t>Testing was carried out using the Road Test Machine (RTM) for a total of 100,000 wheel passes. The RTM is used to simulate slow speed/high stress trafficking in laboratory controlled conditions.</a:t>
            </a:r>
          </a:p>
        </p:txBody>
      </p:sp>
    </p:spTree>
    <p:extLst>
      <p:ext uri="{BB962C8B-B14F-4D97-AF65-F5344CB8AC3E}">
        <p14:creationId xmlns:p14="http://schemas.microsoft.com/office/powerpoint/2010/main" val="3632366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910170"/>
            <a:ext cx="8630049" cy="584893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txBox="1">
            <a:spLocks/>
          </p:cNvSpPr>
          <p:nvPr/>
        </p:nvSpPr>
        <p:spPr>
          <a:xfrm>
            <a:off x="-289367" y="1002768"/>
            <a:ext cx="12060819" cy="1565625"/>
          </a:xfrm>
          <a:prstGeom prst="rect">
            <a:avLst/>
          </a:prstGeom>
        </p:spPr>
        <p:txBody>
          <a:bodyPr anchor="ctr"/>
          <a:lstStyle>
            <a:lvl1pPr algn="l" defTabSz="914400" rtl="0" eaLnBrk="1" latinLnBrk="0" hangingPunct="1">
              <a:lnSpc>
                <a:spcPct val="90000"/>
              </a:lnSpc>
              <a:spcBef>
                <a:spcPct val="0"/>
              </a:spcBef>
              <a:buNone/>
              <a:defRPr sz="2800" kern="1200">
                <a:solidFill>
                  <a:schemeClr val="tx1"/>
                </a:solidFill>
                <a:latin typeface="Century Gothic" panose="020B0502020202020204" pitchFamily="34" charset="0"/>
                <a:ea typeface="+mj-ea"/>
                <a:cs typeface="+mj-cs"/>
              </a:defRPr>
            </a:lvl1pPr>
          </a:lstStyle>
          <a:p>
            <a:endParaRPr lang="en-GB" altLang="en-US" sz="4400" dirty="0">
              <a:latin typeface="Calibri" panose="020F0502020204030204" pitchFamily="34" charset="0"/>
              <a:cs typeface="Calibri" panose="020F0502020204030204" pitchFamily="34" charset="0"/>
            </a:endParaRPr>
          </a:p>
        </p:txBody>
      </p:sp>
      <p:sp>
        <p:nvSpPr>
          <p:cNvPr id="5" name="Title 4">
            <a:extLst>
              <a:ext uri="{FF2B5EF4-FFF2-40B4-BE49-F238E27FC236}">
                <a16:creationId xmlns:a16="http://schemas.microsoft.com/office/drawing/2014/main" id="{E824182B-33D9-4039-BE6E-3162378892BF}"/>
              </a:ext>
            </a:extLst>
          </p:cNvPr>
          <p:cNvSpPr>
            <a:spLocks noGrp="1"/>
          </p:cNvSpPr>
          <p:nvPr>
            <p:ph type="title" idx="4294967295"/>
          </p:nvPr>
        </p:nvSpPr>
        <p:spPr>
          <a:xfrm>
            <a:off x="0" y="0"/>
            <a:ext cx="12192000" cy="1003300"/>
          </a:xfrm>
        </p:spPr>
        <p:txBody>
          <a:bodyPr>
            <a:normAutofit fontScale="90000"/>
          </a:bodyPr>
          <a:lstStyle/>
          <a:p>
            <a:pPr algn="ctr"/>
            <a:br>
              <a:rPr lang="en-GB" sz="4400" b="1" dirty="0">
                <a:latin typeface="+mn-lt"/>
              </a:rPr>
            </a:br>
            <a:r>
              <a:rPr lang="en-GB" sz="4400" b="1" dirty="0">
                <a:latin typeface="+mn-lt"/>
              </a:rPr>
              <a:t>Average skid resistance after simulated trafficking</a:t>
            </a:r>
            <a:br>
              <a:rPr lang="en-GB" dirty="0"/>
            </a:br>
            <a:endParaRPr lang="en-GB" dirty="0"/>
          </a:p>
        </p:txBody>
      </p:sp>
      <p:sp>
        <p:nvSpPr>
          <p:cNvPr id="7" name="TextBox 6">
            <a:extLst>
              <a:ext uri="{FF2B5EF4-FFF2-40B4-BE49-F238E27FC236}">
                <a16:creationId xmlns:a16="http://schemas.microsoft.com/office/drawing/2014/main" id="{8126AE0E-DB30-442F-BA09-C393E0ECF048}"/>
              </a:ext>
            </a:extLst>
          </p:cNvPr>
          <p:cNvSpPr txBox="1"/>
          <p:nvPr/>
        </p:nvSpPr>
        <p:spPr>
          <a:xfrm>
            <a:off x="9375494" y="2634307"/>
            <a:ext cx="2476982" cy="1200329"/>
          </a:xfrm>
          <a:prstGeom prst="rect">
            <a:avLst/>
          </a:prstGeom>
          <a:noFill/>
        </p:spPr>
        <p:txBody>
          <a:bodyPr wrap="square" rtlCol="0">
            <a:spAutoFit/>
          </a:bodyPr>
          <a:lstStyle/>
          <a:p>
            <a:pPr lvl="0">
              <a:defRPr/>
            </a:pPr>
            <a:r>
              <a:rPr lang="en-GB" dirty="0"/>
              <a:t>Source - Predicting the Wear of High Friction Surfacing Aggregate</a:t>
            </a:r>
          </a:p>
          <a:p>
            <a:pPr lvl="0">
              <a:defRPr/>
            </a:pPr>
            <a:r>
              <a:rPr kumimoji="0" lang="en-GB" b="0" i="0" u="none" strike="noStrike" kern="1200" cap="none" spc="0" normalizeH="0" baseline="0" noProof="0" dirty="0">
                <a:ln>
                  <a:noFill/>
                </a:ln>
                <a:effectLst/>
                <a:uLnTx/>
                <a:uFillTx/>
                <a:latin typeface="Calibri" panose="020F0502020204030204"/>
              </a:rPr>
              <a:t>Woodward &amp; </a:t>
            </a:r>
            <a:r>
              <a:rPr kumimoji="0" lang="en-GB" b="0" i="0" u="none" strike="noStrike" kern="1200" cap="none" spc="0" normalizeH="0" baseline="0" noProof="0" dirty="0" err="1">
                <a:ln>
                  <a:noFill/>
                </a:ln>
                <a:effectLst/>
                <a:uLnTx/>
                <a:uFillTx/>
                <a:latin typeface="Calibri" panose="020F0502020204030204"/>
              </a:rPr>
              <a:t>Friel</a:t>
            </a:r>
            <a:r>
              <a:rPr kumimoji="0" lang="en-GB" b="0" i="0" u="none" strike="noStrike" kern="1200" cap="none" spc="0" normalizeH="0" baseline="0" noProof="0" dirty="0">
                <a:ln>
                  <a:noFill/>
                </a:ln>
                <a:effectLst/>
                <a:uLnTx/>
                <a:uFillTx/>
                <a:latin typeface="Calibri" panose="020F0502020204030204"/>
              </a:rPr>
              <a:t> 2017</a:t>
            </a:r>
          </a:p>
        </p:txBody>
      </p:sp>
    </p:spTree>
    <p:extLst>
      <p:ext uri="{BB962C8B-B14F-4D97-AF65-F5344CB8AC3E}">
        <p14:creationId xmlns:p14="http://schemas.microsoft.com/office/powerpoint/2010/main" val="621981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dirty="0">
                <a:latin typeface="+mn-lt"/>
              </a:rPr>
              <a:t>Overall Findings</a:t>
            </a:r>
          </a:p>
        </p:txBody>
      </p:sp>
      <p:sp>
        <p:nvSpPr>
          <p:cNvPr id="3" name="Content Placeholder 2"/>
          <p:cNvSpPr>
            <a:spLocks noGrp="1"/>
          </p:cNvSpPr>
          <p:nvPr>
            <p:ph idx="1"/>
          </p:nvPr>
        </p:nvSpPr>
        <p:spPr/>
        <p:txBody>
          <a:bodyPr>
            <a:normAutofit lnSpcReduction="10000"/>
          </a:bodyPr>
          <a:lstStyle/>
          <a:p>
            <a:pPr marL="0" indent="0">
              <a:buNone/>
            </a:pPr>
            <a:r>
              <a:rPr lang="en-GB" sz="2400" b="1" dirty="0">
                <a:latin typeface="+mn-lt"/>
              </a:rPr>
              <a:t>Cost</a:t>
            </a:r>
          </a:p>
          <a:p>
            <a:pPr marL="0" indent="0">
              <a:buNone/>
            </a:pPr>
            <a:r>
              <a:rPr lang="en-GB" sz="2400" dirty="0">
                <a:latin typeface="+mn-lt"/>
              </a:rPr>
              <a:t>Accident statistics from multiple sources show that, where used appropriately, the quantifiable benefits of HFS in reducing collisions and KSI occurrences far outweigh its cost.</a:t>
            </a:r>
          </a:p>
          <a:p>
            <a:pPr marL="0" indent="0">
              <a:buNone/>
            </a:pPr>
            <a:r>
              <a:rPr lang="en-GB" sz="2400" b="1" dirty="0">
                <a:latin typeface="+mn-lt"/>
              </a:rPr>
              <a:t>Durability</a:t>
            </a:r>
          </a:p>
          <a:p>
            <a:pPr marL="0" indent="0">
              <a:buNone/>
            </a:pPr>
            <a:r>
              <a:rPr lang="en-GB" sz="2400" dirty="0">
                <a:latin typeface="+mn-lt"/>
              </a:rPr>
              <a:t>BBA Technical Report 2 (2015) concluded that, on average, thermoplastic HFS lasted 8 years and thermosetting HFS lasted 12 years at or above an ‘acceptable’ level as defined in TRL Report 176. </a:t>
            </a:r>
          </a:p>
          <a:p>
            <a:pPr marL="0" indent="0">
              <a:buNone/>
            </a:pPr>
            <a:r>
              <a:rPr lang="en-GB" sz="2400" b="1" dirty="0">
                <a:latin typeface="+mn-lt"/>
              </a:rPr>
              <a:t>Performance</a:t>
            </a:r>
          </a:p>
          <a:p>
            <a:pPr marL="0" indent="0">
              <a:buNone/>
            </a:pPr>
            <a:r>
              <a:rPr lang="en-GB" sz="2400" dirty="0">
                <a:latin typeface="+mn-lt"/>
              </a:rPr>
              <a:t>TRL Published Project Report PPR789 found that the unique hardness and resistance to polishing of calcined bauxite means that the skid resistance of HFS starts high and does not deteriorate over time in the same way that it does with surfacing materials using high PSV natural aggregates.</a:t>
            </a:r>
          </a:p>
          <a:p>
            <a:pPr marL="0" indent="0">
              <a:buNone/>
            </a:pPr>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16589727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731474" y="1022887"/>
            <a:ext cx="6642058" cy="4075224"/>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89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p:cNvCxnSpPr/>
          <p:nvPr/>
        </p:nvCxnSpPr>
        <p:spPr>
          <a:xfrm>
            <a:off x="3822333" y="3037667"/>
            <a:ext cx="6225540" cy="0"/>
          </a:xfrm>
          <a:prstGeom prst="line">
            <a:avLst/>
          </a:prstGeom>
          <a:ln w="19050">
            <a:gradFill flip="none" rotWithShape="1">
              <a:gsLst>
                <a:gs pos="50000">
                  <a:schemeClr val="bg1">
                    <a:lumMod val="75000"/>
                    <a:lumOff val="25000"/>
                  </a:schemeClr>
                </a:gs>
                <a:gs pos="0">
                  <a:schemeClr val="tx1">
                    <a:alpha val="0"/>
                  </a:schemeClr>
                </a:gs>
                <a:gs pos="100000">
                  <a:schemeClr val="tx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039911" y="1932353"/>
            <a:ext cx="0" cy="4437450"/>
          </a:xfrm>
          <a:prstGeom prst="line">
            <a:avLst/>
          </a:prstGeom>
          <a:ln w="19050">
            <a:gradFill>
              <a:gsLst>
                <a:gs pos="50000">
                  <a:schemeClr val="bg1">
                    <a:lumMod val="75000"/>
                    <a:lumOff val="25000"/>
                  </a:schemeClr>
                </a:gs>
                <a:gs pos="0">
                  <a:schemeClr val="tx1">
                    <a:alpha val="0"/>
                  </a:schemeClr>
                </a:gs>
                <a:gs pos="100000">
                  <a:schemeClr val="tx1">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731474" y="5052447"/>
            <a:ext cx="6616873" cy="1339761"/>
          </a:xfrm>
          <a:prstGeom prst="rect">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lin ang="10800000" scaled="1"/>
            <a:tileRect/>
          </a:gradFill>
          <a:ln/>
          <a:effectLst/>
          <a:scene3d>
            <a:camera prst="orthographicFront">
              <a:rot lat="0" lon="0" rev="0"/>
            </a:camera>
            <a:lightRig rig="threePt" dir="t">
              <a:rot lat="0" lon="0" rev="1200000"/>
            </a:lightRig>
          </a:scene3d>
          <a:sp3d>
            <a:bevelT w="44450" h="254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600" kern="0" dirty="0">
              <a:solidFill>
                <a:sysClr val="windowText" lastClr="000000"/>
              </a:solidFill>
              <a:latin typeface="Calibri"/>
            </a:endParaRPr>
          </a:p>
          <a:p>
            <a:pPr algn="ctr"/>
            <a:endParaRPr lang="en-US" sz="1600" kern="0" dirty="0">
              <a:solidFill>
                <a:sysClr val="windowText" lastClr="000000"/>
              </a:solidFill>
              <a:latin typeface="Calibri"/>
            </a:endParaRPr>
          </a:p>
          <a:p>
            <a:pPr algn="ctr"/>
            <a:r>
              <a:rPr lang="en-US" sz="4400" kern="0" dirty="0">
                <a:solidFill>
                  <a:schemeClr val="bg1">
                    <a:lumMod val="95000"/>
                  </a:schemeClr>
                </a:solidFill>
                <a:latin typeface="Calibri"/>
              </a:rPr>
              <a:t>PERFORMANCE</a:t>
            </a:r>
          </a:p>
        </p:txBody>
      </p:sp>
      <p:sp>
        <p:nvSpPr>
          <p:cNvPr id="4" name="TextBox 3"/>
          <p:cNvSpPr txBox="1"/>
          <p:nvPr/>
        </p:nvSpPr>
        <p:spPr>
          <a:xfrm flipH="1">
            <a:off x="340964" y="2293749"/>
            <a:ext cx="1348352" cy="5656882"/>
          </a:xfrm>
          <a:prstGeom prst="rect">
            <a:avLst/>
          </a:prstGeom>
          <a:noFill/>
        </p:spPr>
        <p:txBody>
          <a:bodyPr wrap="square" rtlCol="0">
            <a:spAutoFit/>
          </a:bodyPr>
          <a:lstStyle/>
          <a:p>
            <a:endParaRPr lang="en-GB" dirty="0"/>
          </a:p>
        </p:txBody>
      </p:sp>
      <p:sp>
        <p:nvSpPr>
          <p:cNvPr id="25" name="Rectangle 24"/>
          <p:cNvSpPr/>
          <p:nvPr/>
        </p:nvSpPr>
        <p:spPr>
          <a:xfrm>
            <a:off x="2014975" y="1022889"/>
            <a:ext cx="1716499" cy="4029558"/>
          </a:xfrm>
          <a:prstGeom prst="rect">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lin ang="5400000" scaled="1"/>
            <a:tileRect/>
          </a:gradFill>
          <a:ln/>
          <a:effectLst/>
          <a:scene3d>
            <a:camera prst="orthographicFront">
              <a:rot lat="0" lon="0" rev="0"/>
            </a:camera>
            <a:lightRig rig="threePt" dir="t">
              <a:rot lat="0" lon="0" rev="1200000"/>
            </a:lightRig>
          </a:scene3d>
          <a:sp3d>
            <a:bevelT w="44450" h="25400"/>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600" dirty="0">
              <a:solidFill>
                <a:prstClr val="white"/>
              </a:solidFill>
              <a:effectLst>
                <a:outerShdw blurRad="101600" dist="38100" dir="2700000" algn="tl" rotWithShape="0">
                  <a:prstClr val="black">
                    <a:alpha val="50000"/>
                  </a:prstClr>
                </a:outerShdw>
              </a:effectLst>
              <a:latin typeface="Kozuka Gothic Pr6N B" pitchFamily="34" charset="-128"/>
              <a:ea typeface="Kozuka Gothic Pr6N B" pitchFamily="34" charset="-128"/>
            </a:endParaRPr>
          </a:p>
        </p:txBody>
      </p:sp>
      <p:sp>
        <p:nvSpPr>
          <p:cNvPr id="19" name="TextBox 18"/>
          <p:cNvSpPr txBox="1"/>
          <p:nvPr/>
        </p:nvSpPr>
        <p:spPr>
          <a:xfrm>
            <a:off x="340964" y="-127"/>
            <a:ext cx="11851036" cy="769441"/>
          </a:xfrm>
          <a:prstGeom prst="rect">
            <a:avLst/>
          </a:prstGeom>
          <a:noFill/>
        </p:spPr>
        <p:txBody>
          <a:bodyPr wrap="square" rtlCol="0">
            <a:spAutoFit/>
          </a:bodyPr>
          <a:lstStyle/>
          <a:p>
            <a:r>
              <a:rPr lang="en-GB" sz="4400" b="1" dirty="0"/>
              <a:t>Selecting a High Friction Surfacing System</a:t>
            </a:r>
          </a:p>
        </p:txBody>
      </p:sp>
      <p:sp>
        <p:nvSpPr>
          <p:cNvPr id="6" name="Right Arrow 5"/>
          <p:cNvSpPr/>
          <p:nvPr/>
        </p:nvSpPr>
        <p:spPr>
          <a:xfrm>
            <a:off x="4661209" y="5098111"/>
            <a:ext cx="4728118" cy="61131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2014975" y="1022887"/>
            <a:ext cx="861774" cy="4029560"/>
          </a:xfrm>
          <a:prstGeom prst="rect">
            <a:avLst/>
          </a:prstGeom>
          <a:noFill/>
          <a:effectLst/>
        </p:spPr>
        <p:txBody>
          <a:bodyPr vert="vert270" wrap="square" rtlCol="0">
            <a:spAutoFit/>
          </a:bodyPr>
          <a:lstStyle/>
          <a:p>
            <a:pPr algn="ctr"/>
            <a:r>
              <a:rPr lang="en-GB" sz="4400" dirty="0">
                <a:solidFill>
                  <a:schemeClr val="bg1"/>
                </a:solidFill>
              </a:rPr>
              <a:t>CURE SPEED</a:t>
            </a:r>
          </a:p>
        </p:txBody>
      </p:sp>
      <p:sp>
        <p:nvSpPr>
          <p:cNvPr id="8" name="Up Arrow 7"/>
          <p:cNvSpPr/>
          <p:nvPr/>
        </p:nvSpPr>
        <p:spPr>
          <a:xfrm>
            <a:off x="3202408" y="1672683"/>
            <a:ext cx="529066" cy="2387871"/>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4068018" y="1859797"/>
            <a:ext cx="2603939" cy="461665"/>
          </a:xfrm>
          <a:prstGeom prst="rect">
            <a:avLst/>
          </a:prstGeom>
          <a:noFill/>
        </p:spPr>
        <p:txBody>
          <a:bodyPr wrap="square" rtlCol="0">
            <a:spAutoFit/>
          </a:bodyPr>
          <a:lstStyle/>
          <a:p>
            <a:pPr algn="ctr"/>
            <a:r>
              <a:rPr lang="en-GB" sz="2400" b="1" dirty="0"/>
              <a:t>ALL HOT APPLIED</a:t>
            </a:r>
          </a:p>
        </p:txBody>
      </p:sp>
      <p:sp>
        <p:nvSpPr>
          <p:cNvPr id="11" name="TextBox 10"/>
          <p:cNvSpPr txBox="1"/>
          <p:nvPr/>
        </p:nvSpPr>
        <p:spPr>
          <a:xfrm>
            <a:off x="7568978" y="3483131"/>
            <a:ext cx="2320557" cy="830997"/>
          </a:xfrm>
          <a:prstGeom prst="rect">
            <a:avLst/>
          </a:prstGeom>
          <a:noFill/>
        </p:spPr>
        <p:txBody>
          <a:bodyPr wrap="square" rtlCol="0">
            <a:spAutoFit/>
          </a:bodyPr>
          <a:lstStyle/>
          <a:p>
            <a:pPr algn="ctr"/>
            <a:r>
              <a:rPr lang="en-GB" sz="2400" b="1" dirty="0"/>
              <a:t>EPOXY</a:t>
            </a:r>
          </a:p>
          <a:p>
            <a:pPr algn="ctr"/>
            <a:r>
              <a:rPr lang="en-GB" sz="2400" b="1" dirty="0"/>
              <a:t>POLYURETHANE</a:t>
            </a:r>
          </a:p>
        </p:txBody>
      </p:sp>
    </p:spTree>
    <p:extLst>
      <p:ext uri="{BB962C8B-B14F-4D97-AF65-F5344CB8AC3E}">
        <p14:creationId xmlns:p14="http://schemas.microsoft.com/office/powerpoint/2010/main" val="34499218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731474" y="1022887"/>
            <a:ext cx="6642058" cy="4075224"/>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89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p:cNvCxnSpPr/>
          <p:nvPr/>
        </p:nvCxnSpPr>
        <p:spPr>
          <a:xfrm>
            <a:off x="3822333" y="3037667"/>
            <a:ext cx="6225540" cy="0"/>
          </a:xfrm>
          <a:prstGeom prst="line">
            <a:avLst/>
          </a:prstGeom>
          <a:ln w="19050">
            <a:gradFill flip="none" rotWithShape="1">
              <a:gsLst>
                <a:gs pos="50000">
                  <a:schemeClr val="bg1">
                    <a:lumMod val="75000"/>
                    <a:lumOff val="25000"/>
                  </a:schemeClr>
                </a:gs>
                <a:gs pos="0">
                  <a:schemeClr val="tx1">
                    <a:alpha val="0"/>
                  </a:schemeClr>
                </a:gs>
                <a:gs pos="100000">
                  <a:schemeClr val="tx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039911" y="1932353"/>
            <a:ext cx="0" cy="4437450"/>
          </a:xfrm>
          <a:prstGeom prst="line">
            <a:avLst/>
          </a:prstGeom>
          <a:ln w="19050">
            <a:gradFill>
              <a:gsLst>
                <a:gs pos="50000">
                  <a:schemeClr val="bg1">
                    <a:lumMod val="75000"/>
                    <a:lumOff val="25000"/>
                  </a:schemeClr>
                </a:gs>
                <a:gs pos="0">
                  <a:schemeClr val="tx1">
                    <a:alpha val="0"/>
                  </a:schemeClr>
                </a:gs>
                <a:gs pos="100000">
                  <a:schemeClr val="tx1">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731474" y="5052447"/>
            <a:ext cx="6616873" cy="1339761"/>
          </a:xfrm>
          <a:prstGeom prst="rect">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lin ang="10800000" scaled="1"/>
            <a:tileRect/>
          </a:gradFill>
          <a:ln/>
          <a:effectLst/>
          <a:scene3d>
            <a:camera prst="orthographicFront">
              <a:rot lat="0" lon="0" rev="0"/>
            </a:camera>
            <a:lightRig rig="threePt" dir="t">
              <a:rot lat="0" lon="0" rev="1200000"/>
            </a:lightRig>
          </a:scene3d>
          <a:sp3d>
            <a:bevelT w="44450" h="254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600" kern="0" dirty="0">
              <a:solidFill>
                <a:sysClr val="windowText" lastClr="000000"/>
              </a:solidFill>
              <a:latin typeface="Calibri"/>
            </a:endParaRPr>
          </a:p>
          <a:p>
            <a:pPr algn="ctr"/>
            <a:endParaRPr lang="en-US" sz="1600" kern="0" dirty="0">
              <a:solidFill>
                <a:sysClr val="windowText" lastClr="000000"/>
              </a:solidFill>
              <a:latin typeface="Calibri"/>
            </a:endParaRPr>
          </a:p>
          <a:p>
            <a:pPr algn="ctr"/>
            <a:r>
              <a:rPr lang="en-US" sz="4400" kern="0" dirty="0">
                <a:solidFill>
                  <a:schemeClr val="bg1">
                    <a:lumMod val="95000"/>
                  </a:schemeClr>
                </a:solidFill>
                <a:latin typeface="Calibri"/>
              </a:rPr>
              <a:t>PERFORMANCE</a:t>
            </a:r>
          </a:p>
        </p:txBody>
      </p:sp>
      <p:sp>
        <p:nvSpPr>
          <p:cNvPr id="4" name="TextBox 3"/>
          <p:cNvSpPr txBox="1"/>
          <p:nvPr/>
        </p:nvSpPr>
        <p:spPr>
          <a:xfrm flipH="1">
            <a:off x="340964" y="2293749"/>
            <a:ext cx="1348352" cy="5656882"/>
          </a:xfrm>
          <a:prstGeom prst="rect">
            <a:avLst/>
          </a:prstGeom>
          <a:noFill/>
        </p:spPr>
        <p:txBody>
          <a:bodyPr wrap="square" rtlCol="0">
            <a:spAutoFit/>
          </a:bodyPr>
          <a:lstStyle/>
          <a:p>
            <a:endParaRPr lang="en-GB" dirty="0"/>
          </a:p>
        </p:txBody>
      </p:sp>
      <p:sp>
        <p:nvSpPr>
          <p:cNvPr id="25" name="Rectangle 24"/>
          <p:cNvSpPr/>
          <p:nvPr/>
        </p:nvSpPr>
        <p:spPr>
          <a:xfrm>
            <a:off x="2014975" y="1022889"/>
            <a:ext cx="1716499" cy="4029558"/>
          </a:xfrm>
          <a:prstGeom prst="rect">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lin ang="5400000" scaled="1"/>
            <a:tileRect/>
          </a:gradFill>
          <a:ln/>
          <a:effectLst/>
          <a:scene3d>
            <a:camera prst="orthographicFront">
              <a:rot lat="0" lon="0" rev="0"/>
            </a:camera>
            <a:lightRig rig="threePt" dir="t">
              <a:rot lat="0" lon="0" rev="1200000"/>
            </a:lightRig>
          </a:scene3d>
          <a:sp3d>
            <a:bevelT w="44450" h="25400"/>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600" dirty="0">
              <a:solidFill>
                <a:prstClr val="white"/>
              </a:solidFill>
              <a:effectLst>
                <a:outerShdw blurRad="101600" dist="38100" dir="2700000" algn="tl" rotWithShape="0">
                  <a:prstClr val="black">
                    <a:alpha val="50000"/>
                  </a:prstClr>
                </a:outerShdw>
              </a:effectLst>
              <a:latin typeface="Kozuka Gothic Pr6N B" pitchFamily="34" charset="-128"/>
              <a:ea typeface="Kozuka Gothic Pr6N B" pitchFamily="34" charset="-128"/>
            </a:endParaRPr>
          </a:p>
        </p:txBody>
      </p:sp>
      <p:sp>
        <p:nvSpPr>
          <p:cNvPr id="6" name="Right Arrow 5"/>
          <p:cNvSpPr/>
          <p:nvPr/>
        </p:nvSpPr>
        <p:spPr>
          <a:xfrm>
            <a:off x="4661209" y="5098111"/>
            <a:ext cx="4728118" cy="61131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2014975" y="1022887"/>
            <a:ext cx="861774" cy="4029560"/>
          </a:xfrm>
          <a:prstGeom prst="rect">
            <a:avLst/>
          </a:prstGeom>
          <a:noFill/>
          <a:effectLst/>
        </p:spPr>
        <p:txBody>
          <a:bodyPr vert="vert270" wrap="square" rtlCol="0">
            <a:spAutoFit/>
          </a:bodyPr>
          <a:lstStyle/>
          <a:p>
            <a:pPr algn="ctr"/>
            <a:r>
              <a:rPr lang="en-GB" sz="4400" dirty="0">
                <a:solidFill>
                  <a:schemeClr val="bg1"/>
                </a:solidFill>
              </a:rPr>
              <a:t>CURE SPEED</a:t>
            </a:r>
          </a:p>
        </p:txBody>
      </p:sp>
      <p:sp>
        <p:nvSpPr>
          <p:cNvPr id="8" name="Up Arrow 7"/>
          <p:cNvSpPr/>
          <p:nvPr/>
        </p:nvSpPr>
        <p:spPr>
          <a:xfrm>
            <a:off x="3202408" y="1672683"/>
            <a:ext cx="529066" cy="2387871"/>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4068018" y="1859797"/>
            <a:ext cx="2603939" cy="461665"/>
          </a:xfrm>
          <a:prstGeom prst="rect">
            <a:avLst/>
          </a:prstGeom>
          <a:noFill/>
        </p:spPr>
        <p:txBody>
          <a:bodyPr wrap="square" rtlCol="0">
            <a:spAutoFit/>
          </a:bodyPr>
          <a:lstStyle/>
          <a:p>
            <a:pPr algn="ctr"/>
            <a:r>
              <a:rPr lang="en-GB" sz="2400" b="1" dirty="0"/>
              <a:t>ALL HOT APPLIED</a:t>
            </a:r>
          </a:p>
        </p:txBody>
      </p:sp>
      <p:sp>
        <p:nvSpPr>
          <p:cNvPr id="10" name="TextBox 9"/>
          <p:cNvSpPr txBox="1"/>
          <p:nvPr/>
        </p:nvSpPr>
        <p:spPr>
          <a:xfrm>
            <a:off x="7656163" y="1761207"/>
            <a:ext cx="2233372" cy="830997"/>
          </a:xfrm>
          <a:prstGeom prst="rect">
            <a:avLst/>
          </a:prstGeom>
          <a:noFill/>
        </p:spPr>
        <p:txBody>
          <a:bodyPr wrap="square" rtlCol="0">
            <a:spAutoFit/>
          </a:bodyPr>
          <a:lstStyle/>
          <a:p>
            <a:pPr algn="ctr"/>
            <a:r>
              <a:rPr lang="en-GB" sz="2400" b="1" dirty="0"/>
              <a:t>MMA</a:t>
            </a:r>
          </a:p>
          <a:p>
            <a:pPr algn="ctr"/>
            <a:r>
              <a:rPr lang="en-GB" sz="2400" b="1" dirty="0"/>
              <a:t>POLYUREA</a:t>
            </a:r>
          </a:p>
        </p:txBody>
      </p:sp>
      <p:sp>
        <p:nvSpPr>
          <p:cNvPr id="11" name="TextBox 10"/>
          <p:cNvSpPr txBox="1"/>
          <p:nvPr/>
        </p:nvSpPr>
        <p:spPr>
          <a:xfrm>
            <a:off x="7568978" y="3483131"/>
            <a:ext cx="2320557" cy="830997"/>
          </a:xfrm>
          <a:prstGeom prst="rect">
            <a:avLst/>
          </a:prstGeom>
          <a:noFill/>
        </p:spPr>
        <p:txBody>
          <a:bodyPr wrap="square" rtlCol="0">
            <a:spAutoFit/>
          </a:bodyPr>
          <a:lstStyle/>
          <a:p>
            <a:pPr algn="ctr"/>
            <a:r>
              <a:rPr lang="en-GB" sz="2400" b="1" dirty="0"/>
              <a:t>EPOXY</a:t>
            </a:r>
          </a:p>
          <a:p>
            <a:pPr algn="ctr"/>
            <a:r>
              <a:rPr lang="en-GB" sz="2400" b="1" dirty="0"/>
              <a:t>POLYURETHANE</a:t>
            </a:r>
          </a:p>
        </p:txBody>
      </p:sp>
      <p:sp>
        <p:nvSpPr>
          <p:cNvPr id="18" name="TextBox 17"/>
          <p:cNvSpPr txBox="1"/>
          <p:nvPr/>
        </p:nvSpPr>
        <p:spPr>
          <a:xfrm>
            <a:off x="340964" y="-127"/>
            <a:ext cx="11851036" cy="769441"/>
          </a:xfrm>
          <a:prstGeom prst="rect">
            <a:avLst/>
          </a:prstGeom>
          <a:noFill/>
        </p:spPr>
        <p:txBody>
          <a:bodyPr wrap="square" rtlCol="0">
            <a:spAutoFit/>
          </a:bodyPr>
          <a:lstStyle/>
          <a:p>
            <a:r>
              <a:rPr lang="en-GB" sz="4400" b="1" dirty="0"/>
              <a:t>Selecting a High Friction Surfacing System</a:t>
            </a:r>
          </a:p>
        </p:txBody>
      </p:sp>
    </p:spTree>
    <p:extLst>
      <p:ext uri="{BB962C8B-B14F-4D97-AF65-F5344CB8AC3E}">
        <p14:creationId xmlns:p14="http://schemas.microsoft.com/office/powerpoint/2010/main" val="200231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normAutofit/>
          </a:bodyPr>
          <a:lstStyle/>
          <a:p>
            <a:r>
              <a:rPr lang="en-GB" altLang="en-US" dirty="0">
                <a:solidFill>
                  <a:schemeClr val="tx1"/>
                </a:solidFill>
                <a:latin typeface="Calibri" panose="020F0502020204030204" pitchFamily="34" charset="0"/>
                <a:cs typeface="Calibri" panose="020F0502020204030204" pitchFamily="34" charset="0"/>
              </a:rPr>
              <a:t>Intro HFS video</a:t>
            </a:r>
          </a:p>
        </p:txBody>
      </p:sp>
      <p:pic>
        <p:nvPicPr>
          <p:cNvPr id="6" name="HFS - S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17725" y="1593850"/>
            <a:ext cx="7735888" cy="4351338"/>
          </a:xfrm>
        </p:spPr>
      </p:pic>
    </p:spTree>
    <p:extLst>
      <p:ext uri="{BB962C8B-B14F-4D97-AF65-F5344CB8AC3E}">
        <p14:creationId xmlns:p14="http://schemas.microsoft.com/office/powerpoint/2010/main" val="1402176773"/>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4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2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normAutofit/>
          </a:bodyPr>
          <a:lstStyle/>
          <a:p>
            <a:r>
              <a:rPr lang="en-GB" altLang="en-US" sz="4000" b="1" dirty="0">
                <a:latin typeface="Calibri" panose="020F0502020204030204" pitchFamily="34" charset="0"/>
                <a:cs typeface="Calibri" panose="020F0502020204030204" pitchFamily="34" charset="0"/>
              </a:rPr>
              <a:t>The Issue Today</a:t>
            </a:r>
          </a:p>
        </p:txBody>
      </p:sp>
      <p:sp>
        <p:nvSpPr>
          <p:cNvPr id="18435" name="Content Placeholder 2"/>
          <p:cNvSpPr>
            <a:spLocks noGrp="1"/>
          </p:cNvSpPr>
          <p:nvPr>
            <p:ph idx="1"/>
          </p:nvPr>
        </p:nvSpPr>
        <p:spPr>
          <a:xfrm>
            <a:off x="657860" y="1198880"/>
            <a:ext cx="10876280" cy="4978083"/>
          </a:xfrm>
        </p:spPr>
        <p:txBody>
          <a:bodyPr anchor="ctr">
            <a:normAutofit/>
          </a:bodyPr>
          <a:lstStyle/>
          <a:p>
            <a:pPr marL="0" indent="0" algn="ctr">
              <a:buNone/>
            </a:pPr>
            <a:r>
              <a:rPr lang="en-GB" altLang="en-US" sz="4000" dirty="0">
                <a:latin typeface="+mn-lt"/>
                <a:cs typeface="Calibri" panose="020F0502020204030204" pitchFamily="34" charset="0"/>
              </a:rPr>
              <a:t>Estimated area of HFS installed in the UK</a:t>
            </a:r>
          </a:p>
          <a:p>
            <a:pPr marL="0" indent="0" algn="ctr">
              <a:spcBef>
                <a:spcPts val="0"/>
              </a:spcBef>
              <a:buNone/>
            </a:pPr>
            <a:endParaRPr lang="en-GB" altLang="en-US" sz="4000" dirty="0">
              <a:latin typeface="+mn-lt"/>
              <a:cs typeface="Calibri" panose="020F0502020204030204" pitchFamily="34" charset="0"/>
            </a:endParaRPr>
          </a:p>
          <a:p>
            <a:pPr marL="1828800" lvl="4" indent="0">
              <a:spcBef>
                <a:spcPts val="0"/>
              </a:spcBef>
              <a:buNone/>
            </a:pPr>
            <a:r>
              <a:rPr lang="en-GB" altLang="en-US" sz="4000" dirty="0">
                <a:latin typeface="+mn-lt"/>
                <a:cs typeface="Calibri" panose="020F0502020204030204" pitchFamily="34" charset="0"/>
              </a:rPr>
              <a:t>Mid 2000s 	~ 3,500,000 m</a:t>
            </a:r>
            <a:r>
              <a:rPr lang="en-GB" altLang="en-US" sz="4000" baseline="30000" dirty="0">
                <a:latin typeface="+mn-lt"/>
                <a:cs typeface="Calibri" panose="020F0502020204030204" pitchFamily="34" charset="0"/>
              </a:rPr>
              <a:t>2</a:t>
            </a:r>
            <a:r>
              <a:rPr lang="en-GB" altLang="en-US" sz="4000" dirty="0">
                <a:latin typeface="+mn-lt"/>
                <a:cs typeface="Calibri" panose="020F0502020204030204" pitchFamily="34" charset="0"/>
              </a:rPr>
              <a:t> per year</a:t>
            </a:r>
          </a:p>
          <a:p>
            <a:pPr marL="1828800" lvl="4" indent="0">
              <a:spcBef>
                <a:spcPts val="0"/>
              </a:spcBef>
              <a:buNone/>
            </a:pPr>
            <a:r>
              <a:rPr lang="en-GB" altLang="en-US" sz="4000" dirty="0">
                <a:latin typeface="+mn-lt"/>
                <a:cs typeface="Calibri" panose="020F0502020204030204" pitchFamily="34" charset="0"/>
              </a:rPr>
              <a:t>Now		~ 750,000 m</a:t>
            </a:r>
            <a:r>
              <a:rPr lang="en-GB" altLang="en-US" sz="4000" baseline="30000" dirty="0">
                <a:latin typeface="+mn-lt"/>
                <a:cs typeface="Calibri" panose="020F0502020204030204" pitchFamily="34" charset="0"/>
              </a:rPr>
              <a:t>2  </a:t>
            </a:r>
            <a:r>
              <a:rPr lang="en-GB" altLang="en-US" sz="4000" dirty="0">
                <a:latin typeface="+mn-lt"/>
                <a:cs typeface="Calibri" panose="020F0502020204030204" pitchFamily="34" charset="0"/>
              </a:rPr>
              <a:t>per year</a:t>
            </a:r>
          </a:p>
          <a:p>
            <a:pPr>
              <a:buFont typeface="Arial" panose="020B0604020202020204" pitchFamily="34" charset="0"/>
              <a:buChar char="•"/>
            </a:pPr>
            <a:endParaRPr lang="en-GB" altLang="en-US" dirty="0">
              <a:latin typeface="Calibri" panose="020F0502020204030204" pitchFamily="34" charset="0"/>
              <a:cs typeface="Calibri" panose="020F0502020204030204" pitchFamily="34" charset="0"/>
            </a:endParaRPr>
          </a:p>
          <a:p>
            <a:pPr marL="0" indent="0" algn="ctr">
              <a:buNone/>
            </a:pPr>
            <a:r>
              <a:rPr lang="en-GB" altLang="en-US" sz="4000" dirty="0">
                <a:solidFill>
                  <a:srgbClr val="FF0000"/>
                </a:solidFill>
                <a:latin typeface="Calibri" panose="020F0502020204030204" pitchFamily="34" charset="0"/>
                <a:cs typeface="Calibri" panose="020F0502020204030204" pitchFamily="34" charset="0"/>
              </a:rPr>
              <a:t>A decline of nearly </a:t>
            </a:r>
            <a:r>
              <a:rPr lang="en-GB" altLang="en-US" sz="4000" b="1" u="sng" dirty="0">
                <a:solidFill>
                  <a:srgbClr val="FF0000"/>
                </a:solidFill>
                <a:latin typeface="Calibri" panose="020F0502020204030204" pitchFamily="34" charset="0"/>
                <a:cs typeface="Calibri" panose="020F0502020204030204" pitchFamily="34" charset="0"/>
              </a:rPr>
              <a:t>80%</a:t>
            </a:r>
          </a:p>
        </p:txBody>
      </p:sp>
    </p:spTree>
    <p:extLst>
      <p:ext uri="{BB962C8B-B14F-4D97-AF65-F5344CB8AC3E}">
        <p14:creationId xmlns:p14="http://schemas.microsoft.com/office/powerpoint/2010/main" val="38790718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ltLang="en-US" sz="4000" b="1" dirty="0">
                <a:solidFill>
                  <a:prstClr val="black"/>
                </a:solidFill>
                <a:latin typeface="+mn-lt"/>
                <a:cs typeface="Calibri" panose="020F0502020204030204" pitchFamily="34" charset="0"/>
              </a:rPr>
              <a:t>Reasons</a:t>
            </a:r>
            <a:endParaRPr lang="en-GB" altLang="en-US" sz="4000" b="1" dirty="0">
              <a:latin typeface="+mn-lt"/>
              <a:cs typeface="Calibri" panose="020F0502020204030204" pitchFamily="34" charset="0"/>
            </a:endParaRPr>
          </a:p>
        </p:txBody>
      </p:sp>
      <p:sp>
        <p:nvSpPr>
          <p:cNvPr id="3" name="Content Placeholder 2"/>
          <p:cNvSpPr>
            <a:spLocks noGrp="1"/>
          </p:cNvSpPr>
          <p:nvPr>
            <p:ph idx="1"/>
          </p:nvPr>
        </p:nvSpPr>
        <p:spPr/>
        <p:txBody>
          <a:bodyPr/>
          <a:lstStyle/>
          <a:p>
            <a:pPr lvl="0"/>
            <a:r>
              <a:rPr lang="en-GB" altLang="en-US" sz="3200" dirty="0">
                <a:solidFill>
                  <a:prstClr val="black"/>
                </a:solidFill>
                <a:latin typeface="+mn-lt"/>
                <a:cs typeface="Calibri" panose="020F0502020204030204" pitchFamily="34" charset="0"/>
              </a:rPr>
              <a:t>Lower client awareness of the safety benefits of HFS</a:t>
            </a:r>
          </a:p>
          <a:p>
            <a:pPr lvl="0"/>
            <a:r>
              <a:rPr lang="en-GB" altLang="en-US" sz="3200" dirty="0">
                <a:solidFill>
                  <a:prstClr val="black"/>
                </a:solidFill>
                <a:latin typeface="+mn-lt"/>
                <a:cs typeface="Calibri" panose="020F0502020204030204" pitchFamily="34" charset="0"/>
              </a:rPr>
              <a:t>Financial benefits do not come back to road operator</a:t>
            </a:r>
          </a:p>
          <a:p>
            <a:pPr lvl="0"/>
            <a:r>
              <a:rPr lang="en-GB" altLang="en-US" sz="3200" dirty="0">
                <a:solidFill>
                  <a:prstClr val="black"/>
                </a:solidFill>
                <a:latin typeface="+mn-lt"/>
                <a:cs typeface="Calibri" panose="020F0502020204030204" pitchFamily="34" charset="0"/>
              </a:rPr>
              <a:t>Local authority budget cutbacks </a:t>
            </a:r>
          </a:p>
          <a:p>
            <a:pPr lvl="0"/>
            <a:r>
              <a:rPr lang="en-GB" altLang="en-US" sz="3200" dirty="0">
                <a:solidFill>
                  <a:prstClr val="black"/>
                </a:solidFill>
                <a:latin typeface="+mn-lt"/>
                <a:cs typeface="Calibri" panose="020F0502020204030204" pitchFamily="34" charset="0"/>
              </a:rPr>
              <a:t>Local authority highways funding diverted to e.g. adult social care</a:t>
            </a:r>
          </a:p>
          <a:p>
            <a:pPr lvl="0"/>
            <a:r>
              <a:rPr lang="en-GB" altLang="en-US" sz="3200" dirty="0">
                <a:solidFill>
                  <a:prstClr val="black"/>
                </a:solidFill>
                <a:latin typeface="+mn-lt"/>
                <a:cs typeface="Calibri" panose="020F0502020204030204" pitchFamily="34" charset="0"/>
              </a:rPr>
              <a:t>Perceptions of low durability </a:t>
            </a:r>
          </a:p>
          <a:p>
            <a:pPr lvl="0"/>
            <a:r>
              <a:rPr lang="en-GB" altLang="en-US" sz="3200" dirty="0">
                <a:solidFill>
                  <a:prstClr val="black"/>
                </a:solidFill>
                <a:latin typeface="+mn-lt"/>
                <a:cs typeface="Calibri" panose="020F0502020204030204" pitchFamily="34" charset="0"/>
              </a:rPr>
              <a:t>Products promoted as alternatives to HFS, e.g. high PSV asphalts</a:t>
            </a:r>
          </a:p>
          <a:p>
            <a:pPr lvl="0"/>
            <a:r>
              <a:rPr lang="en-GB" altLang="en-US" sz="3200" dirty="0">
                <a:solidFill>
                  <a:prstClr val="black"/>
                </a:solidFill>
                <a:latin typeface="+mn-lt"/>
                <a:cs typeface="Calibri" panose="020F0502020204030204" pitchFamily="34" charset="0"/>
              </a:rPr>
              <a:t>HAPAS scheme </a:t>
            </a:r>
          </a:p>
          <a:p>
            <a:pPr lvl="0"/>
            <a:endParaRPr lang="en-GB" altLang="en-US" sz="3200" dirty="0">
              <a:solidFill>
                <a:prstClr val="black"/>
              </a:solidFill>
              <a:latin typeface="+mn-lt"/>
              <a:cs typeface="Calibri" panose="020F0502020204030204" pitchFamily="34" charset="0"/>
            </a:endParaRPr>
          </a:p>
          <a:p>
            <a:pPr lvl="0"/>
            <a:endParaRPr lang="en-GB" altLang="en-US" sz="2800" b="1" dirty="0">
              <a:solidFill>
                <a:prstClr val="black"/>
              </a:solidFill>
              <a:latin typeface="+mn-lt"/>
              <a:cs typeface="Calibri" panose="020F0502020204030204" pitchFamily="34" charset="0"/>
            </a:endParaRPr>
          </a:p>
          <a:p>
            <a:endParaRPr lang="en-GB" sz="2800" dirty="0"/>
          </a:p>
        </p:txBody>
      </p:sp>
    </p:spTree>
    <p:extLst>
      <p:ext uri="{BB962C8B-B14F-4D97-AF65-F5344CB8AC3E}">
        <p14:creationId xmlns:p14="http://schemas.microsoft.com/office/powerpoint/2010/main" val="4066804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C836B-2EA7-43F4-B04F-36DB5797FE2D}"/>
              </a:ext>
            </a:extLst>
          </p:cNvPr>
          <p:cNvSpPr>
            <a:spLocks noGrp="1"/>
          </p:cNvSpPr>
          <p:nvPr>
            <p:ph type="title"/>
          </p:nvPr>
        </p:nvSpPr>
        <p:spPr/>
        <p:txBody>
          <a:bodyPr>
            <a:normAutofit/>
          </a:bodyPr>
          <a:lstStyle/>
          <a:p>
            <a:r>
              <a:rPr lang="en-GB" sz="4000" b="1" dirty="0">
                <a:latin typeface="+mn-lt"/>
              </a:rPr>
              <a:t>HAPAS</a:t>
            </a:r>
          </a:p>
        </p:txBody>
      </p:sp>
      <p:sp>
        <p:nvSpPr>
          <p:cNvPr id="3" name="Content Placeholder 2">
            <a:extLst>
              <a:ext uri="{FF2B5EF4-FFF2-40B4-BE49-F238E27FC236}">
                <a16:creationId xmlns:a16="http://schemas.microsoft.com/office/drawing/2014/main" id="{B649E45D-EE21-4D62-B2CF-F9991F2A8050}"/>
              </a:ext>
            </a:extLst>
          </p:cNvPr>
          <p:cNvSpPr>
            <a:spLocks noGrp="1"/>
          </p:cNvSpPr>
          <p:nvPr>
            <p:ph idx="1"/>
          </p:nvPr>
        </p:nvSpPr>
        <p:spPr>
          <a:xfrm>
            <a:off x="829516" y="1814923"/>
            <a:ext cx="10532969" cy="3228154"/>
          </a:xfrm>
        </p:spPr>
        <p:txBody>
          <a:bodyPr/>
          <a:lstStyle/>
          <a:p>
            <a:r>
              <a:rPr lang="en-GB" sz="3600" dirty="0">
                <a:latin typeface="+mn-lt"/>
              </a:rPr>
              <a:t>Introduced in 1998</a:t>
            </a:r>
          </a:p>
          <a:p>
            <a:r>
              <a:rPr lang="en-GB" sz="3600" dirty="0">
                <a:latin typeface="+mn-lt"/>
              </a:rPr>
              <a:t>Administered by the British Board of Agrément (BBA)</a:t>
            </a:r>
          </a:p>
          <a:p>
            <a:r>
              <a:rPr lang="en-GB" sz="3600" dirty="0">
                <a:latin typeface="+mn-lt"/>
              </a:rPr>
              <a:t>First product acceptance scheme for HFS</a:t>
            </a:r>
          </a:p>
          <a:p>
            <a:r>
              <a:rPr lang="en-GB" sz="3600" dirty="0">
                <a:latin typeface="+mn-lt"/>
              </a:rPr>
              <a:t>Assessed product and its installation</a:t>
            </a:r>
          </a:p>
          <a:p>
            <a:r>
              <a:rPr lang="en-GB" sz="3600" dirty="0">
                <a:latin typeface="+mn-lt"/>
              </a:rPr>
              <a:t>3 performance categories – Types 1 to 3 (1 is highest)</a:t>
            </a:r>
          </a:p>
        </p:txBody>
      </p:sp>
    </p:spTree>
    <p:extLst>
      <p:ext uri="{BB962C8B-B14F-4D97-AF65-F5344CB8AC3E}">
        <p14:creationId xmlns:p14="http://schemas.microsoft.com/office/powerpoint/2010/main" val="41734103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50CA1-A8E8-47BA-B65F-B76FCB966B3B}"/>
              </a:ext>
            </a:extLst>
          </p:cNvPr>
          <p:cNvSpPr>
            <a:spLocks noGrp="1"/>
          </p:cNvSpPr>
          <p:nvPr>
            <p:ph type="title"/>
          </p:nvPr>
        </p:nvSpPr>
        <p:spPr/>
        <p:txBody>
          <a:bodyPr>
            <a:normAutofit/>
          </a:bodyPr>
          <a:lstStyle/>
          <a:p>
            <a:r>
              <a:rPr lang="en-GB" sz="4000" b="1" dirty="0">
                <a:latin typeface="+mn-lt"/>
              </a:rPr>
              <a:t>Why change?</a:t>
            </a:r>
          </a:p>
        </p:txBody>
      </p:sp>
      <p:sp>
        <p:nvSpPr>
          <p:cNvPr id="3" name="Content Placeholder 2">
            <a:extLst>
              <a:ext uri="{FF2B5EF4-FFF2-40B4-BE49-F238E27FC236}">
                <a16:creationId xmlns:a16="http://schemas.microsoft.com/office/drawing/2014/main" id="{551ED5BA-F0A7-4AE4-8F24-843818641DF8}"/>
              </a:ext>
            </a:extLst>
          </p:cNvPr>
          <p:cNvSpPr>
            <a:spLocks noGrp="1"/>
          </p:cNvSpPr>
          <p:nvPr>
            <p:ph idx="1"/>
          </p:nvPr>
        </p:nvSpPr>
        <p:spPr/>
        <p:txBody>
          <a:bodyPr/>
          <a:lstStyle/>
          <a:p>
            <a:r>
              <a:rPr lang="en-GB" sz="3600" dirty="0">
                <a:latin typeface="+mn-lt"/>
              </a:rPr>
              <a:t>Felt that HAPAS scheme had not responded to newer, more durable HFS systems </a:t>
            </a:r>
          </a:p>
          <a:p>
            <a:r>
              <a:rPr lang="en-GB" sz="3600" dirty="0">
                <a:latin typeface="+mn-lt"/>
              </a:rPr>
              <a:t>Ceiling on performance classifications meant that better products could not be differentiated</a:t>
            </a:r>
          </a:p>
          <a:p>
            <a:r>
              <a:rPr lang="en-GB" sz="3600" dirty="0">
                <a:latin typeface="+mn-lt"/>
              </a:rPr>
              <a:t>Highways Agency (now National Highways) in England wanted to be able to specify better products</a:t>
            </a:r>
          </a:p>
          <a:p>
            <a:r>
              <a:rPr lang="en-GB" sz="3600" dirty="0">
                <a:latin typeface="+mn-lt"/>
              </a:rPr>
              <a:t>Legal dispute over ownership of HAPAS</a:t>
            </a:r>
          </a:p>
          <a:p>
            <a:endParaRPr lang="en-GB" dirty="0"/>
          </a:p>
        </p:txBody>
      </p:sp>
    </p:spTree>
    <p:extLst>
      <p:ext uri="{BB962C8B-B14F-4D97-AF65-F5344CB8AC3E}">
        <p14:creationId xmlns:p14="http://schemas.microsoft.com/office/powerpoint/2010/main" val="26327203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F6069-C989-41F5-8F09-31C7E8CC0CF7}"/>
              </a:ext>
            </a:extLst>
          </p:cNvPr>
          <p:cNvSpPr>
            <a:spLocks noGrp="1"/>
          </p:cNvSpPr>
          <p:nvPr>
            <p:ph type="title"/>
          </p:nvPr>
        </p:nvSpPr>
        <p:spPr/>
        <p:txBody>
          <a:bodyPr>
            <a:normAutofit/>
          </a:bodyPr>
          <a:lstStyle/>
          <a:p>
            <a:r>
              <a:rPr lang="en-GB" sz="4000" b="1" dirty="0">
                <a:latin typeface="+mn-lt"/>
              </a:rPr>
              <a:t>New British Standard – April 2022</a:t>
            </a:r>
          </a:p>
        </p:txBody>
      </p:sp>
      <p:pic>
        <p:nvPicPr>
          <p:cNvPr id="5" name="Content Placeholder 4">
            <a:extLst>
              <a:ext uri="{FF2B5EF4-FFF2-40B4-BE49-F238E27FC236}">
                <a16:creationId xmlns:a16="http://schemas.microsoft.com/office/drawing/2014/main" id="{54901167-6FCE-452A-A79F-FDB315AF2F40}"/>
              </a:ext>
            </a:extLst>
          </p:cNvPr>
          <p:cNvPicPr>
            <a:picLocks noGrp="1" noChangeAspect="1"/>
          </p:cNvPicPr>
          <p:nvPr>
            <p:ph idx="1"/>
          </p:nvPr>
        </p:nvPicPr>
        <p:blipFill>
          <a:blip r:embed="rId2"/>
          <a:stretch>
            <a:fillRect/>
          </a:stretch>
        </p:blipFill>
        <p:spPr>
          <a:xfrm>
            <a:off x="1466127" y="1221527"/>
            <a:ext cx="9259746" cy="4775383"/>
          </a:xfrm>
        </p:spPr>
      </p:pic>
    </p:spTree>
    <p:extLst>
      <p:ext uri="{BB962C8B-B14F-4D97-AF65-F5344CB8AC3E}">
        <p14:creationId xmlns:p14="http://schemas.microsoft.com/office/powerpoint/2010/main" val="40344994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B2AE51-5DE0-44DB-9B58-BBCFBF290803}"/>
              </a:ext>
            </a:extLst>
          </p:cNvPr>
          <p:cNvPicPr>
            <a:picLocks noChangeAspect="1"/>
          </p:cNvPicPr>
          <p:nvPr/>
        </p:nvPicPr>
        <p:blipFill>
          <a:blip r:embed="rId3"/>
          <a:stretch>
            <a:fillRect/>
          </a:stretch>
        </p:blipFill>
        <p:spPr>
          <a:xfrm>
            <a:off x="213037" y="1742607"/>
            <a:ext cx="11778335" cy="3570173"/>
          </a:xfrm>
          <a:prstGeom prst="rect">
            <a:avLst/>
          </a:prstGeom>
          <a:solidFill>
            <a:schemeClr val="accent1">
              <a:lumMod val="20000"/>
              <a:lumOff val="80000"/>
            </a:schemeClr>
          </a:solidFill>
        </p:spPr>
      </p:pic>
      <p:sp>
        <p:nvSpPr>
          <p:cNvPr id="3" name="TextBox 2">
            <a:extLst>
              <a:ext uri="{FF2B5EF4-FFF2-40B4-BE49-F238E27FC236}">
                <a16:creationId xmlns:a16="http://schemas.microsoft.com/office/drawing/2014/main" id="{E3B44837-9BF8-4194-96E0-1A07B06D7A7F}"/>
              </a:ext>
            </a:extLst>
          </p:cNvPr>
          <p:cNvSpPr txBox="1"/>
          <p:nvPr/>
        </p:nvSpPr>
        <p:spPr>
          <a:xfrm>
            <a:off x="4724471" y="675143"/>
            <a:ext cx="2743059" cy="707886"/>
          </a:xfrm>
          <a:prstGeom prst="rect">
            <a:avLst/>
          </a:prstGeom>
          <a:noFill/>
        </p:spPr>
        <p:txBody>
          <a:bodyPr wrap="none" rtlCol="0">
            <a:spAutoFit/>
          </a:bodyPr>
          <a:lstStyle/>
          <a:p>
            <a:pPr algn="ctr"/>
            <a:r>
              <a:rPr lang="en-GB" sz="4000" b="1" dirty="0"/>
              <a:t>Comparison</a:t>
            </a:r>
          </a:p>
        </p:txBody>
      </p:sp>
    </p:spTree>
    <p:extLst>
      <p:ext uri="{BB962C8B-B14F-4D97-AF65-F5344CB8AC3E}">
        <p14:creationId xmlns:p14="http://schemas.microsoft.com/office/powerpoint/2010/main" val="29923849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53712-DE40-4EB5-A03E-B0FDF0343077}"/>
              </a:ext>
            </a:extLst>
          </p:cNvPr>
          <p:cNvSpPr>
            <a:spLocks noGrp="1"/>
          </p:cNvSpPr>
          <p:nvPr>
            <p:ph type="title"/>
          </p:nvPr>
        </p:nvSpPr>
        <p:spPr/>
        <p:txBody>
          <a:bodyPr>
            <a:normAutofit/>
          </a:bodyPr>
          <a:lstStyle/>
          <a:p>
            <a:r>
              <a:rPr lang="en-GB" sz="4000" b="1" dirty="0">
                <a:latin typeface="+mn-lt"/>
              </a:rPr>
              <a:t>BS 8870</a:t>
            </a:r>
          </a:p>
        </p:txBody>
      </p:sp>
      <p:sp>
        <p:nvSpPr>
          <p:cNvPr id="3" name="Content Placeholder 2">
            <a:extLst>
              <a:ext uri="{FF2B5EF4-FFF2-40B4-BE49-F238E27FC236}">
                <a16:creationId xmlns:a16="http://schemas.microsoft.com/office/drawing/2014/main" id="{E4C330A6-D8EF-4BB9-9355-570F293E3316}"/>
              </a:ext>
            </a:extLst>
          </p:cNvPr>
          <p:cNvSpPr>
            <a:spLocks noGrp="1"/>
          </p:cNvSpPr>
          <p:nvPr>
            <p:ph idx="1"/>
          </p:nvPr>
        </p:nvSpPr>
        <p:spPr/>
        <p:txBody>
          <a:bodyPr/>
          <a:lstStyle/>
          <a:p>
            <a:r>
              <a:rPr lang="en-GB" sz="2800" dirty="0">
                <a:latin typeface="+mn-lt"/>
              </a:rPr>
              <a:t>Builds on experience from BBA scheme</a:t>
            </a:r>
          </a:p>
          <a:p>
            <a:r>
              <a:rPr lang="en-GB" sz="2800" dirty="0">
                <a:latin typeface="+mn-lt"/>
              </a:rPr>
              <a:t>Satisfies direction of travel of main strategic road network (SRN) clients</a:t>
            </a:r>
          </a:p>
          <a:p>
            <a:r>
              <a:rPr lang="en-GB" sz="2800" dirty="0">
                <a:latin typeface="+mn-lt"/>
              </a:rPr>
              <a:t>Linked with NHSS 13 for installation</a:t>
            </a:r>
          </a:p>
          <a:p>
            <a:r>
              <a:rPr lang="en-GB" sz="2800" dirty="0">
                <a:latin typeface="+mn-lt"/>
              </a:rPr>
              <a:t>Introduces modified test procedures specific to HFS</a:t>
            </a:r>
          </a:p>
          <a:p>
            <a:r>
              <a:rPr lang="en-GB" sz="2800" dirty="0">
                <a:latin typeface="+mn-lt"/>
              </a:rPr>
              <a:t>Replaces tensile adhesion test with surface shear strength test</a:t>
            </a:r>
          </a:p>
          <a:p>
            <a:r>
              <a:rPr lang="en-GB" sz="2800" dirty="0">
                <a:latin typeface="+mn-lt"/>
              </a:rPr>
              <a:t>Phases in micro-Deval test to replace AAV</a:t>
            </a:r>
          </a:p>
          <a:p>
            <a:r>
              <a:rPr lang="en-GB" sz="2800" dirty="0">
                <a:latin typeface="+mn-lt"/>
              </a:rPr>
              <a:t>No ceiling on performance classifications in future</a:t>
            </a:r>
          </a:p>
          <a:p>
            <a:r>
              <a:rPr lang="en-GB" sz="2800" dirty="0">
                <a:latin typeface="+mn-lt"/>
              </a:rPr>
              <a:t>Can be refined as learning takes place during use</a:t>
            </a:r>
          </a:p>
        </p:txBody>
      </p:sp>
    </p:spTree>
    <p:extLst>
      <p:ext uri="{BB962C8B-B14F-4D97-AF65-F5344CB8AC3E}">
        <p14:creationId xmlns:p14="http://schemas.microsoft.com/office/powerpoint/2010/main" val="2816087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5597C-7E30-4542-BBDA-71AE3CA07D64}"/>
              </a:ext>
            </a:extLst>
          </p:cNvPr>
          <p:cNvSpPr>
            <a:spLocks noGrp="1"/>
          </p:cNvSpPr>
          <p:nvPr>
            <p:ph type="title"/>
          </p:nvPr>
        </p:nvSpPr>
        <p:spPr/>
        <p:txBody>
          <a:bodyPr>
            <a:normAutofit/>
          </a:bodyPr>
          <a:lstStyle/>
          <a:p>
            <a:r>
              <a:rPr lang="en-GB" sz="4000" b="1" dirty="0">
                <a:latin typeface="+mn-lt"/>
              </a:rPr>
              <a:t>Future Objectives</a:t>
            </a:r>
          </a:p>
        </p:txBody>
      </p:sp>
      <p:sp>
        <p:nvSpPr>
          <p:cNvPr id="3" name="Content Placeholder 2">
            <a:extLst>
              <a:ext uri="{FF2B5EF4-FFF2-40B4-BE49-F238E27FC236}">
                <a16:creationId xmlns:a16="http://schemas.microsoft.com/office/drawing/2014/main" id="{C398CDC5-8879-4837-BC57-1427F60D55C0}"/>
              </a:ext>
            </a:extLst>
          </p:cNvPr>
          <p:cNvSpPr>
            <a:spLocks noGrp="1"/>
          </p:cNvSpPr>
          <p:nvPr>
            <p:ph idx="1"/>
          </p:nvPr>
        </p:nvSpPr>
        <p:spPr/>
        <p:txBody>
          <a:bodyPr/>
          <a:lstStyle/>
          <a:p>
            <a:r>
              <a:rPr lang="en-GB" sz="3600" dirty="0">
                <a:latin typeface="+mn-lt"/>
              </a:rPr>
              <a:t>BS 8870 will allow better performance standards to be achieved and recognised</a:t>
            </a:r>
          </a:p>
          <a:p>
            <a:r>
              <a:rPr lang="en-GB" sz="3600" dirty="0">
                <a:latin typeface="+mn-lt"/>
              </a:rPr>
              <a:t>Durability and product lifecycle can be better monetarised</a:t>
            </a:r>
          </a:p>
          <a:p>
            <a:r>
              <a:rPr lang="en-GB" sz="3600" dirty="0">
                <a:latin typeface="+mn-lt"/>
              </a:rPr>
              <a:t>Client confidence will be raised</a:t>
            </a:r>
          </a:p>
          <a:p>
            <a:r>
              <a:rPr lang="en-GB" sz="3600" dirty="0">
                <a:latin typeface="+mn-lt"/>
              </a:rPr>
              <a:t>Use of HFS will increase</a:t>
            </a:r>
          </a:p>
          <a:p>
            <a:r>
              <a:rPr lang="en-GB" sz="3600" dirty="0">
                <a:latin typeface="+mn-lt"/>
              </a:rPr>
              <a:t>More lives will be saved and serious injuries averted</a:t>
            </a:r>
          </a:p>
        </p:txBody>
      </p:sp>
    </p:spTree>
    <p:extLst>
      <p:ext uri="{BB962C8B-B14F-4D97-AF65-F5344CB8AC3E}">
        <p14:creationId xmlns:p14="http://schemas.microsoft.com/office/powerpoint/2010/main" val="40203233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869FB-BE03-4CB4-A24B-D72510D22D42}"/>
              </a:ext>
            </a:extLst>
          </p:cNvPr>
          <p:cNvSpPr>
            <a:spLocks noGrp="1"/>
          </p:cNvSpPr>
          <p:nvPr>
            <p:ph type="title"/>
          </p:nvPr>
        </p:nvSpPr>
        <p:spPr/>
        <p:txBody>
          <a:bodyPr>
            <a:normAutofit/>
          </a:bodyPr>
          <a:lstStyle/>
          <a:p>
            <a:r>
              <a:rPr lang="en-GB" sz="4000" b="1" dirty="0">
                <a:latin typeface="+mn-lt"/>
              </a:rPr>
              <a:t>Carbon</a:t>
            </a:r>
          </a:p>
        </p:txBody>
      </p:sp>
      <p:sp>
        <p:nvSpPr>
          <p:cNvPr id="3" name="Content Placeholder 2">
            <a:extLst>
              <a:ext uri="{FF2B5EF4-FFF2-40B4-BE49-F238E27FC236}">
                <a16:creationId xmlns:a16="http://schemas.microsoft.com/office/drawing/2014/main" id="{A19C1BB9-1184-4984-87CB-DF157D4C1E24}"/>
              </a:ext>
            </a:extLst>
          </p:cNvPr>
          <p:cNvSpPr>
            <a:spLocks noGrp="1"/>
          </p:cNvSpPr>
          <p:nvPr>
            <p:ph idx="1"/>
          </p:nvPr>
        </p:nvSpPr>
        <p:spPr/>
        <p:txBody>
          <a:bodyPr/>
          <a:lstStyle/>
          <a:p>
            <a:r>
              <a:rPr lang="en-GB" sz="4000" dirty="0">
                <a:latin typeface="+mn-lt"/>
              </a:rPr>
              <a:t>Supply chain is ready to participate</a:t>
            </a:r>
          </a:p>
          <a:p>
            <a:r>
              <a:rPr lang="en-GB" sz="4000" dirty="0">
                <a:latin typeface="+mn-lt"/>
              </a:rPr>
              <a:t>Some companies have carried out considerable work</a:t>
            </a:r>
          </a:p>
          <a:p>
            <a:r>
              <a:rPr lang="en-GB" sz="4000" dirty="0">
                <a:latin typeface="+mn-lt"/>
              </a:rPr>
              <a:t>Too many different carbon calculators</a:t>
            </a:r>
          </a:p>
          <a:p>
            <a:r>
              <a:rPr lang="en-GB" sz="4000" dirty="0">
                <a:latin typeface="+mn-lt"/>
              </a:rPr>
              <a:t>Need level playing field </a:t>
            </a:r>
          </a:p>
          <a:p>
            <a:r>
              <a:rPr lang="en-GB" sz="4000" dirty="0">
                <a:latin typeface="+mn-lt"/>
              </a:rPr>
              <a:t>Need definitive calculator from top client i.e. </a:t>
            </a:r>
            <a:r>
              <a:rPr lang="en-GB" sz="4000" dirty="0" err="1">
                <a:latin typeface="+mn-lt"/>
              </a:rPr>
              <a:t>DfT</a:t>
            </a:r>
            <a:endParaRPr lang="en-GB" sz="4000" dirty="0">
              <a:latin typeface="+mn-lt"/>
            </a:endParaRPr>
          </a:p>
          <a:p>
            <a:endParaRPr lang="en-GB" dirty="0"/>
          </a:p>
        </p:txBody>
      </p:sp>
    </p:spTree>
    <p:extLst>
      <p:ext uri="{BB962C8B-B14F-4D97-AF65-F5344CB8AC3E}">
        <p14:creationId xmlns:p14="http://schemas.microsoft.com/office/powerpoint/2010/main" val="26530708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60694" y="3623926"/>
            <a:ext cx="4968551" cy="1631216"/>
          </a:xfrm>
          <a:prstGeom prst="rect">
            <a:avLst/>
          </a:prstGeom>
          <a:noFill/>
        </p:spPr>
        <p:txBody>
          <a:bodyPr wrap="square" rtlCol="0">
            <a:spAutoFit/>
          </a:bodyPr>
          <a:lstStyle/>
          <a:p>
            <a:pPr defTabSz="685800">
              <a:defRPr/>
            </a:pPr>
            <a:r>
              <a:rPr lang="en-GB" sz="2000" b="1" dirty="0">
                <a:solidFill>
                  <a:prstClr val="black"/>
                </a:solidFill>
                <a:latin typeface="Calibri" panose="020F0502020204030204"/>
              </a:rPr>
              <a:t>Contact Details</a:t>
            </a:r>
            <a:endParaRPr lang="en-GB" sz="2000" dirty="0">
              <a:solidFill>
                <a:prstClr val="black"/>
              </a:solidFill>
              <a:latin typeface="Calibri" panose="020F0502020204030204"/>
            </a:endParaRPr>
          </a:p>
          <a:p>
            <a:pPr defTabSz="685800">
              <a:defRPr/>
            </a:pPr>
            <a:endParaRPr lang="en-GB" sz="2000" dirty="0">
              <a:solidFill>
                <a:prstClr val="black"/>
              </a:solidFill>
              <a:latin typeface="Calibri" panose="020F0502020204030204"/>
            </a:endParaRPr>
          </a:p>
          <a:p>
            <a:pPr defTabSz="685800">
              <a:defRPr/>
            </a:pPr>
            <a:r>
              <a:rPr lang="en-GB" sz="2000" dirty="0">
                <a:solidFill>
                  <a:prstClr val="black"/>
                </a:solidFill>
                <a:latin typeface="Calibri" panose="020F0502020204030204"/>
              </a:rPr>
              <a:t>M: 	07881 684125</a:t>
            </a:r>
          </a:p>
          <a:p>
            <a:pPr defTabSz="685800">
              <a:defRPr/>
            </a:pPr>
            <a:r>
              <a:rPr lang="en-GB" sz="2000" dirty="0">
                <a:solidFill>
                  <a:prstClr val="black"/>
                </a:solidFill>
                <a:latin typeface="Calibri" panose="020F0502020204030204"/>
              </a:rPr>
              <a:t>E:   	</a:t>
            </a:r>
            <a:r>
              <a:rPr lang="en-GB" sz="2000" u="sng" dirty="0">
                <a:solidFill>
                  <a:srgbClr val="0563C1"/>
                </a:solidFill>
                <a:latin typeface="Calibri" panose="020F0502020204030204" pitchFamily="34" charset="0"/>
                <a:ea typeface="Times New Roman" panose="02020603050405020304" pitchFamily="18" charset="0"/>
                <a:cs typeface="Times New Roman" panose="02020603050405020304" pitchFamily="18" charset="0"/>
                <a:hlinkClick r:id="rId3"/>
              </a:rPr>
              <a:t>steve.mcgilchrist@wj.uk</a:t>
            </a:r>
            <a:endParaRPr lang="en-GB" sz="2000" u="sng" dirty="0">
              <a:solidFill>
                <a:srgbClr val="0563C1"/>
              </a:solidFill>
              <a:latin typeface="Calibri" panose="020F0502020204030204" pitchFamily="34" charset="0"/>
              <a:ea typeface="Times New Roman" panose="02020603050405020304" pitchFamily="18" charset="0"/>
              <a:cs typeface="Times New Roman" panose="02020603050405020304" pitchFamily="18" charset="0"/>
            </a:endParaRPr>
          </a:p>
          <a:p>
            <a:pPr defTabSz="685800">
              <a:defRPr/>
            </a:pPr>
            <a:r>
              <a:rPr lang="en-GB" sz="2000" dirty="0">
                <a:solidFill>
                  <a:prstClr val="black"/>
                </a:solidFill>
                <a:latin typeface="Calibri" panose="020F0502020204030204"/>
              </a:rPr>
              <a:t>W: 	</a:t>
            </a:r>
            <a:r>
              <a:rPr lang="en-GB" sz="2000" dirty="0">
                <a:solidFill>
                  <a:prstClr val="black"/>
                </a:solidFill>
                <a:latin typeface="Calibri" panose="020F0502020204030204" pitchFamily="34" charset="0"/>
                <a:ea typeface="Calibri" panose="020F0502020204030204" pitchFamily="34" charset="0"/>
                <a:cs typeface="Times New Roman" panose="02020603050405020304" pitchFamily="18" charset="0"/>
              </a:rPr>
              <a:t>wj.uk</a:t>
            </a:r>
            <a:endParaRPr lang="en-GB" sz="2000" dirty="0">
              <a:solidFill>
                <a:prstClr val="black"/>
              </a:solidFill>
              <a:latin typeface="Calibri" panose="020F0502020204030204"/>
            </a:endParaRPr>
          </a:p>
        </p:txBody>
      </p:sp>
      <p:sp>
        <p:nvSpPr>
          <p:cNvPr id="4" name="TextBox 3"/>
          <p:cNvSpPr txBox="1"/>
          <p:nvPr/>
        </p:nvSpPr>
        <p:spPr>
          <a:xfrm>
            <a:off x="4560694" y="2448409"/>
            <a:ext cx="6512312" cy="954107"/>
          </a:xfrm>
          <a:prstGeom prst="rect">
            <a:avLst/>
          </a:prstGeom>
          <a:noFill/>
        </p:spPr>
        <p:txBody>
          <a:bodyPr wrap="square" rtlCol="0">
            <a:spAutoFit/>
          </a:bodyPr>
          <a:lstStyle/>
          <a:p>
            <a:pPr defTabSz="685800">
              <a:defRPr/>
            </a:pPr>
            <a:r>
              <a:rPr lang="en-GB" sz="2800" b="1" dirty="0">
                <a:solidFill>
                  <a:prstClr val="black"/>
                </a:solidFill>
                <a:latin typeface="Calibri" panose="020F0502020204030204"/>
              </a:rPr>
              <a:t>Steve McGilchrist BSc</a:t>
            </a:r>
          </a:p>
          <a:p>
            <a:pPr defTabSz="685800">
              <a:defRPr/>
            </a:pPr>
            <a:r>
              <a:rPr lang="en-GB" sz="2800" b="1" dirty="0">
                <a:solidFill>
                  <a:prstClr val="black"/>
                </a:solidFill>
                <a:latin typeface="Calibri" panose="020F0502020204030204"/>
              </a:rPr>
              <a:t>WJ Group Business Development Manager</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50634" y="1793471"/>
            <a:ext cx="3956196" cy="2967148"/>
          </a:xfrm>
          <a:prstGeom prst="rect">
            <a:avLst/>
          </a:prstGeom>
        </p:spPr>
      </p:pic>
      <p:sp>
        <p:nvSpPr>
          <p:cNvPr id="6" name="Title 1"/>
          <p:cNvSpPr txBox="1">
            <a:spLocks/>
          </p:cNvSpPr>
          <p:nvPr/>
        </p:nvSpPr>
        <p:spPr>
          <a:xfrm>
            <a:off x="6096000" y="1298946"/>
            <a:ext cx="3441701" cy="10922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7200" b="1" dirty="0">
                <a:latin typeface="Brush Script MT" panose="03060802040406070304" pitchFamily="66" charset="0"/>
              </a:rPr>
              <a:t>Thank You</a:t>
            </a:r>
          </a:p>
        </p:txBody>
      </p:sp>
      <p:sp>
        <p:nvSpPr>
          <p:cNvPr id="2" name="Title 1">
            <a:extLst>
              <a:ext uri="{FF2B5EF4-FFF2-40B4-BE49-F238E27FC236}">
                <a16:creationId xmlns:a16="http://schemas.microsoft.com/office/drawing/2014/main" id="{43E0EDC6-951A-4924-BAC7-ED57783EF46A}"/>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68509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Title 1"/>
          <p:cNvSpPr>
            <a:spLocks noGrp="1"/>
          </p:cNvSpPr>
          <p:nvPr>
            <p:ph type="title"/>
          </p:nvPr>
        </p:nvSpPr>
        <p:spPr>
          <a:xfrm>
            <a:off x="640080" y="241556"/>
            <a:ext cx="10911840" cy="640081"/>
          </a:xfrm>
        </p:spPr>
        <p:txBody>
          <a:bodyPr vert="horz" lIns="91440" tIns="45720" rIns="91440" bIns="45720" rtlCol="0" anchor="ctr">
            <a:normAutofit/>
          </a:bodyPr>
          <a:lstStyle/>
          <a:p>
            <a:r>
              <a:rPr lang="en-US" altLang="en-US" sz="3200" b="1" dirty="0">
                <a:solidFill>
                  <a:schemeClr val="tx1"/>
                </a:solidFill>
                <a:latin typeface="+mj-lt"/>
                <a:ea typeface="+mj-ea"/>
              </a:rPr>
              <a:t>Properties of High Friction Surfacing</a:t>
            </a:r>
          </a:p>
        </p:txBody>
      </p:sp>
      <p:pic>
        <p:nvPicPr>
          <p:cNvPr id="3" name="Content Placeholder 2">
            <a:extLst>
              <a:ext uri="{FF2B5EF4-FFF2-40B4-BE49-F238E27FC236}">
                <a16:creationId xmlns:a16="http://schemas.microsoft.com/office/drawing/2014/main" id="{06A57108-7AB4-4F55-A113-FE0B9198EAE1}"/>
              </a:ext>
            </a:extLst>
          </p:cNvPr>
          <p:cNvPicPr>
            <a:picLocks noGrp="1" noChangeAspect="1"/>
          </p:cNvPicPr>
          <p:nvPr>
            <p:ph idx="1"/>
          </p:nvPr>
        </p:nvPicPr>
        <p:blipFill rotWithShape="1">
          <a:blip r:embed="rId2"/>
          <a:srcRect t="10902" r="1" b="1"/>
          <a:stretch/>
        </p:blipFill>
        <p:spPr>
          <a:xfrm>
            <a:off x="604993" y="1347896"/>
            <a:ext cx="10911840" cy="4836795"/>
          </a:xfrm>
          <a:prstGeom prst="rect">
            <a:avLst/>
          </a:prstGeom>
          <a:ln w="19050">
            <a:solidFill>
              <a:schemeClr val="tx1"/>
            </a:solidFill>
            <a:miter lim="800000"/>
          </a:ln>
        </p:spPr>
      </p:pic>
      <p:sp>
        <p:nvSpPr>
          <p:cNvPr id="17412" name="TextBox 1"/>
          <p:cNvSpPr txBox="1"/>
          <p:nvPr/>
        </p:nvSpPr>
        <p:spPr>
          <a:xfrm>
            <a:off x="1288625" y="1724452"/>
            <a:ext cx="9670527" cy="3801041"/>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GB" sz="3600" dirty="0">
                <a:latin typeface="Calibri" panose="020F0502020204030204" pitchFamily="34" charset="0"/>
              </a:rPr>
              <a:t>Thin overlay surface treatment – non structural</a:t>
            </a:r>
          </a:p>
          <a:p>
            <a:pPr marL="342900" indent="-342900">
              <a:spcAft>
                <a:spcPts val="600"/>
              </a:spcAft>
              <a:buFont typeface="Arial" panose="020B0604020202020204" pitchFamily="34" charset="0"/>
              <a:buChar char="•"/>
            </a:pPr>
            <a:r>
              <a:rPr lang="en-GB" sz="3600" dirty="0">
                <a:latin typeface="Calibri" panose="020F0502020204030204" pitchFamily="34" charset="0"/>
              </a:rPr>
              <a:t>Incorporates calcined bauxite aggregate</a:t>
            </a:r>
          </a:p>
          <a:p>
            <a:pPr marL="342900" indent="-342900">
              <a:spcAft>
                <a:spcPts val="600"/>
              </a:spcAft>
              <a:buFont typeface="Arial" panose="020B0604020202020204" pitchFamily="34" charset="0"/>
              <a:buChar char="•"/>
            </a:pPr>
            <a:r>
              <a:rPr lang="en-GB" sz="3600" dirty="0">
                <a:latin typeface="Calibri" panose="020F0502020204030204" pitchFamily="34" charset="0"/>
              </a:rPr>
              <a:t>High surface macro-texture</a:t>
            </a:r>
          </a:p>
          <a:p>
            <a:pPr marL="342900" indent="-342900">
              <a:spcAft>
                <a:spcPts val="600"/>
              </a:spcAft>
              <a:buFont typeface="Arial" panose="020B0604020202020204" pitchFamily="34" charset="0"/>
              <a:buChar char="•"/>
            </a:pPr>
            <a:r>
              <a:rPr lang="en-GB" sz="3600" dirty="0">
                <a:latin typeface="Calibri" panose="020F0502020204030204" pitchFamily="34" charset="0"/>
              </a:rPr>
              <a:t>High aggregate micro-texture</a:t>
            </a:r>
          </a:p>
          <a:p>
            <a:pPr marL="342900" indent="-342900">
              <a:spcAft>
                <a:spcPts val="600"/>
              </a:spcAft>
              <a:buFont typeface="Arial" panose="020B0604020202020204" pitchFamily="34" charset="0"/>
              <a:buChar char="•"/>
            </a:pPr>
            <a:r>
              <a:rPr lang="en-GB" sz="3600" dirty="0">
                <a:latin typeface="Calibri" panose="020F0502020204030204" pitchFamily="34" charset="0"/>
              </a:rPr>
              <a:t>Highly skid resistant</a:t>
            </a:r>
          </a:p>
          <a:p>
            <a:pPr marL="342900" indent="-342900">
              <a:spcAft>
                <a:spcPts val="600"/>
              </a:spcAft>
              <a:buFont typeface="Arial" panose="020B0604020202020204" pitchFamily="34" charset="0"/>
              <a:buChar char="•"/>
            </a:pPr>
            <a:r>
              <a:rPr lang="en-GB" sz="3600" dirty="0">
                <a:latin typeface="Calibri" panose="020F0502020204030204" pitchFamily="34" charset="0"/>
              </a:rPr>
              <a:t>Aggregate is highly resistant to polishing</a:t>
            </a:r>
          </a:p>
        </p:txBody>
      </p:sp>
    </p:spTree>
    <p:extLst>
      <p:ext uri="{BB962C8B-B14F-4D97-AF65-F5344CB8AC3E}">
        <p14:creationId xmlns:p14="http://schemas.microsoft.com/office/powerpoint/2010/main" val="972150136"/>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ars are parked on the side of a street&#10;&#10;Description automatically generated with low confidence">
            <a:extLst>
              <a:ext uri="{FF2B5EF4-FFF2-40B4-BE49-F238E27FC236}">
                <a16:creationId xmlns:a16="http://schemas.microsoft.com/office/drawing/2014/main" id="{B15AD9F8-FE37-4A24-9F7C-1F6CFF7B3580}"/>
              </a:ext>
            </a:extLst>
          </p:cNvPr>
          <p:cNvPicPr>
            <a:picLocks noChangeAspect="1"/>
          </p:cNvPicPr>
          <p:nvPr/>
        </p:nvPicPr>
        <p:blipFill>
          <a:blip r:embed="rId3"/>
          <a:stretch>
            <a:fillRect/>
          </a:stretch>
        </p:blipFill>
        <p:spPr>
          <a:xfrm>
            <a:off x="6585996" y="1735989"/>
            <a:ext cx="5347503" cy="3559432"/>
          </a:xfrm>
          <a:prstGeom prst="rect">
            <a:avLst/>
          </a:prstGeom>
        </p:spPr>
      </p:pic>
      <p:sp>
        <p:nvSpPr>
          <p:cNvPr id="2" name="Title 1"/>
          <p:cNvSpPr>
            <a:spLocks noGrp="1"/>
          </p:cNvSpPr>
          <p:nvPr>
            <p:ph type="title"/>
          </p:nvPr>
        </p:nvSpPr>
        <p:spPr/>
        <p:txBody>
          <a:bodyPr>
            <a:normAutofit/>
          </a:bodyPr>
          <a:lstStyle/>
          <a:p>
            <a:r>
              <a:rPr lang="en-GB" sz="4000" b="1">
                <a:latin typeface="+mn-lt"/>
              </a:rPr>
              <a:t>Background</a:t>
            </a:r>
            <a:endParaRPr lang="en-GB" sz="4000" b="1" dirty="0">
              <a:latin typeface="+mn-lt"/>
            </a:endParaRPr>
          </a:p>
        </p:txBody>
      </p:sp>
      <p:graphicFrame>
        <p:nvGraphicFramePr>
          <p:cNvPr id="15" name="Content Placeholder 2">
            <a:extLst>
              <a:ext uri="{FF2B5EF4-FFF2-40B4-BE49-F238E27FC236}">
                <a16:creationId xmlns:a16="http://schemas.microsoft.com/office/drawing/2014/main" id="{6422ED3B-8B7B-3F5D-07D2-0889F9DF99B8}"/>
              </a:ext>
            </a:extLst>
          </p:cNvPr>
          <p:cNvGraphicFramePr>
            <a:graphicFrameLocks noGrp="1"/>
          </p:cNvGraphicFramePr>
          <p:nvPr>
            <p:ph idx="1"/>
            <p:extLst>
              <p:ext uri="{D42A27DB-BD31-4B8C-83A1-F6EECF244321}">
                <p14:modId xmlns:p14="http://schemas.microsoft.com/office/powerpoint/2010/main" val="1882951937"/>
              </p:ext>
            </p:extLst>
          </p:nvPr>
        </p:nvGraphicFramePr>
        <p:xfrm>
          <a:off x="640554" y="1198881"/>
          <a:ext cx="5945442" cy="46231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10830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513788" y="365125"/>
            <a:ext cx="4840010" cy="1807305"/>
          </a:xfrm>
        </p:spPr>
        <p:txBody>
          <a:bodyPr vert="horz" lIns="91440" tIns="45720" rIns="91440" bIns="45720" rtlCol="0" anchor="ctr">
            <a:normAutofit/>
          </a:bodyPr>
          <a:lstStyle/>
          <a:p>
            <a:r>
              <a:rPr lang="en-US" sz="4000" b="1" dirty="0">
                <a:solidFill>
                  <a:schemeClr val="tx1"/>
                </a:solidFill>
                <a:latin typeface="+mn-lt"/>
                <a:ea typeface="+mj-ea"/>
              </a:rPr>
              <a:t>Development</a:t>
            </a:r>
            <a:r>
              <a:rPr lang="en-US" sz="4400" b="1" dirty="0">
                <a:solidFill>
                  <a:schemeClr val="tx1"/>
                </a:solidFill>
                <a:latin typeface="+mj-lt"/>
                <a:ea typeface="+mj-ea"/>
              </a:rPr>
              <a:t> </a:t>
            </a:r>
          </a:p>
        </p:txBody>
      </p:sp>
      <p:pic>
        <p:nvPicPr>
          <p:cNvPr id="5" name="Content Placeholder 4"/>
          <p:cNvPicPr>
            <a:picLocks noGrp="1" noChangeAspect="1"/>
          </p:cNvPicPr>
          <p:nvPr>
            <p:ph sz="half" idx="4294967295"/>
          </p:nvPr>
        </p:nvPicPr>
        <p:blipFill rotWithShape="1">
          <a:blip r:embed="rId2"/>
          <a:srcRect l="20750" r="17933"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p:cNvSpPr>
            <a:spLocks noGrp="1"/>
          </p:cNvSpPr>
          <p:nvPr>
            <p:ph sz="half" idx="4294967295"/>
          </p:nvPr>
        </p:nvSpPr>
        <p:spPr>
          <a:xfrm>
            <a:off x="6513788" y="2333297"/>
            <a:ext cx="4840010" cy="3843666"/>
          </a:xfrm>
        </p:spPr>
        <p:txBody>
          <a:bodyPr vert="horz" lIns="91440" tIns="45720" rIns="91440" bIns="45720" rtlCol="0">
            <a:normAutofit/>
          </a:bodyPr>
          <a:lstStyle/>
          <a:p>
            <a:pPr marL="0"/>
            <a:r>
              <a:rPr lang="en-US" sz="2200" b="1" dirty="0">
                <a:solidFill>
                  <a:schemeClr val="tx1"/>
                </a:solidFill>
                <a:latin typeface="+mn-lt"/>
                <a:ea typeface="+mn-ea"/>
              </a:rPr>
              <a:t>Greater London Council study in 1965</a:t>
            </a:r>
          </a:p>
          <a:p>
            <a:r>
              <a:rPr lang="en-US" sz="2200" dirty="0">
                <a:solidFill>
                  <a:schemeClr val="tx1"/>
                </a:solidFill>
                <a:latin typeface="+mn-lt"/>
                <a:ea typeface="+mn-ea"/>
              </a:rPr>
              <a:t>70% of all accidents occurred within 15m of junctions, crossings etc.</a:t>
            </a:r>
          </a:p>
          <a:p>
            <a:r>
              <a:rPr lang="en-US" sz="2200" dirty="0">
                <a:solidFill>
                  <a:schemeClr val="tx1"/>
                </a:solidFill>
                <a:latin typeface="+mn-lt"/>
                <a:ea typeface="+mn-ea"/>
              </a:rPr>
              <a:t>Partnership of GLC/Shell/Met Police/TRRL</a:t>
            </a:r>
          </a:p>
          <a:p>
            <a:r>
              <a:rPr lang="en-US" sz="2200" dirty="0">
                <a:solidFill>
                  <a:schemeClr val="tx1"/>
                </a:solidFill>
                <a:latin typeface="+mn-lt"/>
                <a:ea typeface="+mn-ea"/>
              </a:rPr>
              <a:t>HFS first </a:t>
            </a:r>
            <a:r>
              <a:rPr lang="en-US" sz="2200" dirty="0" err="1">
                <a:solidFill>
                  <a:schemeClr val="tx1"/>
                </a:solidFill>
                <a:latin typeface="+mn-lt"/>
                <a:ea typeface="+mn-ea"/>
              </a:rPr>
              <a:t>trialled</a:t>
            </a:r>
            <a:r>
              <a:rPr lang="en-US" sz="2200" dirty="0">
                <a:solidFill>
                  <a:schemeClr val="tx1"/>
                </a:solidFill>
                <a:latin typeface="+mn-lt"/>
                <a:ea typeface="+mn-ea"/>
              </a:rPr>
              <a:t> in 1968</a:t>
            </a:r>
          </a:p>
          <a:p>
            <a:r>
              <a:rPr lang="en-US" sz="2200" dirty="0">
                <a:solidFill>
                  <a:schemeClr val="tx1"/>
                </a:solidFill>
                <a:latin typeface="+mn-lt"/>
                <a:ea typeface="+mn-ea"/>
              </a:rPr>
              <a:t>Shell two-component bitumen-extended epoxy resin binder</a:t>
            </a:r>
          </a:p>
          <a:p>
            <a:r>
              <a:rPr lang="en-US" sz="2200" dirty="0">
                <a:solidFill>
                  <a:schemeClr val="tx1"/>
                </a:solidFill>
                <a:latin typeface="+mn-lt"/>
                <a:ea typeface="+mn-ea"/>
              </a:rPr>
              <a:t>Calcined bauxite aggregate</a:t>
            </a:r>
          </a:p>
        </p:txBody>
      </p:sp>
    </p:spTree>
    <p:extLst>
      <p:ext uri="{BB962C8B-B14F-4D97-AF65-F5344CB8AC3E}">
        <p14:creationId xmlns:p14="http://schemas.microsoft.com/office/powerpoint/2010/main" val="327601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dirty="0">
                <a:latin typeface="+mn-lt"/>
              </a:rPr>
              <a:t>Outcomes</a:t>
            </a:r>
          </a:p>
        </p:txBody>
      </p:sp>
      <p:graphicFrame>
        <p:nvGraphicFramePr>
          <p:cNvPr id="7" name="Content Placeholder 2">
            <a:extLst>
              <a:ext uri="{FF2B5EF4-FFF2-40B4-BE49-F238E27FC236}">
                <a16:creationId xmlns:a16="http://schemas.microsoft.com/office/drawing/2014/main" id="{4E076B12-7B7A-CAA8-B562-F67A7A627907}"/>
              </a:ext>
            </a:extLst>
          </p:cNvPr>
          <p:cNvGraphicFramePr>
            <a:graphicFrameLocks noGrp="1"/>
          </p:cNvGraphicFramePr>
          <p:nvPr>
            <p:ph idx="1"/>
            <p:extLst>
              <p:ext uri="{D42A27DB-BD31-4B8C-83A1-F6EECF244321}">
                <p14:modId xmlns:p14="http://schemas.microsoft.com/office/powerpoint/2010/main" val="2561638959"/>
              </p:ext>
            </p:extLst>
          </p:nvPr>
        </p:nvGraphicFramePr>
        <p:xfrm>
          <a:off x="613457" y="1134319"/>
          <a:ext cx="11088547" cy="50426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50462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3"/>
          <p:cNvSpPr txBox="1">
            <a:spLocks/>
          </p:cNvSpPr>
          <p:nvPr/>
        </p:nvSpPr>
        <p:spPr>
          <a:xfrm>
            <a:off x="795863" y="1459703"/>
            <a:ext cx="10790663" cy="1165973"/>
          </a:xfrm>
          <a:prstGeom prst="rect">
            <a:avLst/>
          </a:prstGeom>
        </p:spPr>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altLang="en-US" sz="4600" b="1" i="0" u="none" strike="noStrike" kern="1200" cap="none" spc="0" normalizeH="0" baseline="0" noProof="0" dirty="0">
                <a:ln>
                  <a:noFill/>
                </a:ln>
                <a:solidFill>
                  <a:prstClr val="black"/>
                </a:solidFill>
                <a:effectLst/>
                <a:uLnTx/>
                <a:uFillTx/>
                <a:latin typeface="Calibri" panose="020F0502020204030204"/>
                <a:ea typeface="+mn-ea"/>
                <a:cs typeface="Century Gothic" panose="020B0502020202020204" pitchFamily="34" charset="0"/>
              </a:rPr>
              <a:t>HFS has been found to reduce wet weather accidents by 57% and could reduce the overall number of accidents on our roads by 5.5%</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altLang="en-US" sz="2900" b="0" i="0" u="none" strike="noStrike" kern="1200" cap="none" spc="0" normalizeH="0" baseline="0" noProof="0" dirty="0">
                <a:ln>
                  <a:noFill/>
                </a:ln>
                <a:solidFill>
                  <a:prstClr val="black"/>
                </a:solidFill>
                <a:effectLst/>
                <a:uLnTx/>
                <a:uFillTx/>
                <a:latin typeface="Calibri" panose="020F0502020204030204"/>
                <a:ea typeface="+mn-ea"/>
                <a:cs typeface="Century Gothic" panose="020B0502020202020204" pitchFamily="34" charset="0"/>
              </a:rPr>
              <a:t>(TRL Research – BRF Road Fact 1997) </a:t>
            </a:r>
          </a:p>
        </p:txBody>
      </p:sp>
      <p:sp>
        <p:nvSpPr>
          <p:cNvPr id="3" name="Title 2">
            <a:extLst>
              <a:ext uri="{FF2B5EF4-FFF2-40B4-BE49-F238E27FC236}">
                <a16:creationId xmlns:a16="http://schemas.microsoft.com/office/drawing/2014/main" id="{5A012C58-C9C3-4C92-B5E1-B0D94C206859}"/>
              </a:ext>
            </a:extLst>
          </p:cNvPr>
          <p:cNvSpPr txBox="1">
            <a:spLocks/>
          </p:cNvSpPr>
          <p:nvPr/>
        </p:nvSpPr>
        <p:spPr>
          <a:xfrm>
            <a:off x="795865" y="365125"/>
            <a:ext cx="10566401" cy="752475"/>
          </a:xfrm>
          <a:prstGeom prst="rect">
            <a:avLst/>
          </a:prstGeom>
        </p:spPr>
        <p:txBody>
          <a:bodyPr>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Calibri" panose="020F0502020204030204"/>
                <a:ea typeface="+mj-ea"/>
                <a:cs typeface="+mj-cs"/>
              </a:rPr>
              <a:t>HFS saves lives and money</a:t>
            </a:r>
          </a:p>
        </p:txBody>
      </p:sp>
      <p:sp>
        <p:nvSpPr>
          <p:cNvPr id="4" name="TextBox 3"/>
          <p:cNvSpPr txBox="1"/>
          <p:nvPr/>
        </p:nvSpPr>
        <p:spPr>
          <a:xfrm>
            <a:off x="795864" y="2721587"/>
            <a:ext cx="10566402"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900" b="1" i="0" u="none" strike="noStrike" kern="1200" cap="none" spc="0" normalizeH="0" baseline="0" noProof="0" dirty="0">
                <a:ln>
                  <a:noFill/>
                </a:ln>
                <a:solidFill>
                  <a:prstClr val="black"/>
                </a:solidFill>
                <a:effectLst/>
                <a:uLnTx/>
                <a:uFillTx/>
                <a:latin typeface="Calibri" panose="020F0502020204030204"/>
                <a:ea typeface="+mn-ea"/>
                <a:cs typeface="Century Gothic" panose="020B0502020202020204" pitchFamily="34" charset="0"/>
              </a:rPr>
              <a:t>1,700 sites treated in one year with HFS at a cost of £3 million saved us £24 million through accident prevention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dirty="0">
                <a:ln>
                  <a:noFill/>
                </a:ln>
                <a:solidFill>
                  <a:prstClr val="black"/>
                </a:solidFill>
                <a:effectLst/>
                <a:uLnTx/>
                <a:uFillTx/>
                <a:latin typeface="Calibri" panose="020F0502020204030204"/>
                <a:ea typeface="+mn-ea"/>
                <a:cs typeface="Century Gothic" panose="020B0502020202020204" pitchFamily="34" charset="0"/>
              </a:rPr>
              <a:t>(The London Accident Analysis Unit) </a:t>
            </a:r>
          </a:p>
        </p:txBody>
      </p:sp>
      <p:sp>
        <p:nvSpPr>
          <p:cNvPr id="6" name="Rectangle 5"/>
          <p:cNvSpPr/>
          <p:nvPr/>
        </p:nvSpPr>
        <p:spPr>
          <a:xfrm>
            <a:off x="795864" y="4229663"/>
            <a:ext cx="10790663" cy="126188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9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34 Schemes with an average cost of £8620 reduced accidents by 57% and gave a first year rate of return of 352%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a:t>
            </a:r>
            <a:r>
              <a:rPr kumimoji="0" lang="en-GB" altLang="en-US" sz="1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RoSPA</a:t>
            </a:r>
            <a:r>
              <a:rPr kumimoji="0" lang="en-GB" altLang="en-US" sz="1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a:t>
            </a:r>
          </a:p>
        </p:txBody>
      </p:sp>
    </p:spTree>
    <p:extLst>
      <p:ext uri="{BB962C8B-B14F-4D97-AF65-F5344CB8AC3E}">
        <p14:creationId xmlns:p14="http://schemas.microsoft.com/office/powerpoint/2010/main" val="230652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1000"/>
                            </p:stCondLst>
                            <p:childTnLst>
                              <p:par>
                                <p:cTn id="12" presetID="10" presetClass="entr" presetSubtype="0" fill="hold" grpId="0" nodeType="afterEffect">
                                  <p:stCondLst>
                                    <p:cond delay="20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3500"/>
                            </p:stCondLst>
                            <p:childTnLst>
                              <p:par>
                                <p:cTn id="16" presetID="10" presetClass="entr" presetSubtype="0" fill="hold" grpId="0" nodeType="afterEffect">
                                  <p:stCondLst>
                                    <p:cond delay="20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normAutofit/>
          </a:bodyPr>
          <a:lstStyle/>
          <a:p>
            <a:r>
              <a:rPr lang="en-GB" altLang="en-US" sz="4000" b="1" dirty="0">
                <a:latin typeface="+mn-lt"/>
                <a:cs typeface="Calibri" panose="020F0502020204030204" pitchFamily="34" charset="0"/>
              </a:rPr>
              <a:t>Why use High Friction Surfacing?</a:t>
            </a:r>
          </a:p>
        </p:txBody>
      </p:sp>
      <p:sp>
        <p:nvSpPr>
          <p:cNvPr id="3" name="Content Placeholder 2">
            <a:extLst>
              <a:ext uri="{FF2B5EF4-FFF2-40B4-BE49-F238E27FC236}">
                <a16:creationId xmlns:a16="http://schemas.microsoft.com/office/drawing/2014/main" id="{CF9A6F64-7E97-474D-A080-2D20A24BE3E9}"/>
              </a:ext>
            </a:extLst>
          </p:cNvPr>
          <p:cNvSpPr>
            <a:spLocks noGrp="1"/>
          </p:cNvSpPr>
          <p:nvPr>
            <p:ph idx="1"/>
          </p:nvPr>
        </p:nvSpPr>
        <p:spPr/>
        <p:txBody>
          <a:bodyPr/>
          <a:lstStyle/>
          <a:p>
            <a:endParaRPr lang="en-GB" dirty="0"/>
          </a:p>
        </p:txBody>
      </p:sp>
      <p:sp>
        <p:nvSpPr>
          <p:cNvPr id="2" name="TextBox 1"/>
          <p:cNvSpPr txBox="1"/>
          <p:nvPr/>
        </p:nvSpPr>
        <p:spPr>
          <a:xfrm>
            <a:off x="1080293" y="1690689"/>
            <a:ext cx="10031415" cy="3785652"/>
          </a:xfrm>
          <a:prstGeom prst="rect">
            <a:avLst/>
          </a:prstGeom>
          <a:noFill/>
        </p:spPr>
        <p:txBody>
          <a:bodyPr wrap="square" rtlCol="0">
            <a:spAutoFit/>
          </a:bodyPr>
          <a:lstStyle/>
          <a:p>
            <a:pPr marL="342900" indent="-342900">
              <a:buFont typeface="Arial" panose="020B0604020202020204" pitchFamily="34" charset="0"/>
              <a:buChar char="•"/>
            </a:pPr>
            <a:r>
              <a:rPr lang="en-GB" sz="4000" dirty="0">
                <a:latin typeface="Calibri" panose="020F0502020204030204" pitchFamily="34" charset="0"/>
              </a:rPr>
              <a:t>Immediately reduces skid-related injuries and fatalities</a:t>
            </a:r>
          </a:p>
          <a:p>
            <a:pPr marL="342900" indent="-342900">
              <a:buFont typeface="Arial" panose="020B0604020202020204" pitchFamily="34" charset="0"/>
              <a:buChar char="•"/>
            </a:pPr>
            <a:r>
              <a:rPr lang="en-GB" sz="4000" dirty="0">
                <a:latin typeface="Calibri" panose="020F0502020204030204" pitchFamily="34" charset="0"/>
              </a:rPr>
              <a:t>Most effective at high-stress sites</a:t>
            </a:r>
          </a:p>
          <a:p>
            <a:pPr marL="342900" indent="-342900">
              <a:buFont typeface="Arial" panose="020B0604020202020204" pitchFamily="34" charset="0"/>
              <a:buChar char="•"/>
            </a:pPr>
            <a:r>
              <a:rPr lang="en-GB" sz="4000" dirty="0">
                <a:latin typeface="Calibri" panose="020F0502020204030204" pitchFamily="34" charset="0"/>
              </a:rPr>
              <a:t>Provides a sustained higher level of skidding resistance than that achievable with </a:t>
            </a:r>
            <a:r>
              <a:rPr lang="en-GB" sz="4000" u="sng" dirty="0">
                <a:latin typeface="Calibri" panose="020F0502020204030204" pitchFamily="34" charset="0"/>
              </a:rPr>
              <a:t>any</a:t>
            </a:r>
            <a:r>
              <a:rPr lang="en-GB" sz="4000" dirty="0">
                <a:latin typeface="Calibri" panose="020F0502020204030204" pitchFamily="34" charset="0"/>
              </a:rPr>
              <a:t> alternative type of surfacing </a:t>
            </a:r>
          </a:p>
        </p:txBody>
      </p:sp>
    </p:spTree>
    <p:extLst>
      <p:ext uri="{BB962C8B-B14F-4D97-AF65-F5344CB8AC3E}">
        <p14:creationId xmlns:p14="http://schemas.microsoft.com/office/powerpoint/2010/main" val="146368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161844" y="2344087"/>
            <a:ext cx="2315138" cy="1938992"/>
          </a:xfrm>
          <a:prstGeom prst="rect">
            <a:avLst/>
          </a:prstGeom>
          <a:solidFill>
            <a:schemeClr val="accent2">
              <a:lumMod val="60000"/>
              <a:lumOff val="40000"/>
            </a:schemeClr>
          </a:solidFill>
        </p:spPr>
        <p:txBody>
          <a:bodyPr wrap="square" rtlCol="0">
            <a:spAutoFit/>
          </a:bodyPr>
          <a:lstStyle/>
          <a:p>
            <a:r>
              <a:rPr lang="en-GB" sz="2100" dirty="0"/>
              <a:t>Design Manual for Roads and Bridges</a:t>
            </a:r>
            <a:br>
              <a:rPr lang="en-GB" sz="2100" dirty="0"/>
            </a:br>
            <a:r>
              <a:rPr lang="en-GB" sz="2100" dirty="0"/>
              <a:t>CD 236 </a:t>
            </a:r>
            <a:br>
              <a:rPr lang="en-GB" sz="1350" dirty="0"/>
            </a:br>
            <a:r>
              <a:rPr lang="en-GB" sz="1500" dirty="0"/>
              <a:t>Surface course materials for construction Revision 3</a:t>
            </a:r>
            <a:br>
              <a:rPr lang="en-GB" sz="1050" dirty="0"/>
            </a:br>
            <a:r>
              <a:rPr lang="en-GB" sz="1350" dirty="0"/>
              <a:t>Tables 3.2a and 3.2b are the same for HFS purposes</a:t>
            </a:r>
          </a:p>
        </p:txBody>
      </p:sp>
      <p:pic>
        <p:nvPicPr>
          <p:cNvPr id="5" name="Picture 4">
            <a:extLst>
              <a:ext uri="{FF2B5EF4-FFF2-40B4-BE49-F238E27FC236}">
                <a16:creationId xmlns:a16="http://schemas.microsoft.com/office/drawing/2014/main" id="{31DEC101-0F54-4C7E-9626-21A524A7C895}"/>
              </a:ext>
            </a:extLst>
          </p:cNvPr>
          <p:cNvPicPr>
            <a:picLocks noChangeAspect="1"/>
          </p:cNvPicPr>
          <p:nvPr/>
        </p:nvPicPr>
        <p:blipFill>
          <a:blip r:embed="rId3"/>
          <a:stretch>
            <a:fillRect/>
          </a:stretch>
        </p:blipFill>
        <p:spPr>
          <a:xfrm>
            <a:off x="2744897" y="81023"/>
            <a:ext cx="9285259" cy="6652126"/>
          </a:xfrm>
          <a:prstGeom prst="rect">
            <a:avLst/>
          </a:prstGeom>
          <a:ln w="3175">
            <a:solidFill>
              <a:schemeClr val="tx1"/>
            </a:solidFill>
          </a:ln>
        </p:spPr>
      </p:pic>
    </p:spTree>
    <p:extLst>
      <p:ext uri="{BB962C8B-B14F-4D97-AF65-F5344CB8AC3E}">
        <p14:creationId xmlns:p14="http://schemas.microsoft.com/office/powerpoint/2010/main" val="3359392916"/>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57B7C0A67453046AF7992155B0A1A37" ma:contentTypeVersion="16" ma:contentTypeDescription="Create a new document." ma:contentTypeScope="" ma:versionID="c9128f6923c187b5d362cd48dcf0ed14">
  <xsd:schema xmlns:xsd="http://www.w3.org/2001/XMLSchema" xmlns:xs="http://www.w3.org/2001/XMLSchema" xmlns:p="http://schemas.microsoft.com/office/2006/metadata/properties" xmlns:ns2="a979abc8-30c7-4141-b628-4aca89ae9b7a" xmlns:ns3="29219321-4c7d-4044-a2e1-3e31bc8d0834" targetNamespace="http://schemas.microsoft.com/office/2006/metadata/properties" ma:root="true" ma:fieldsID="ecdc51318cc2da83fd7d444e6437d5c6" ns2:_="" ns3:_="">
    <xsd:import namespace="a979abc8-30c7-4141-b628-4aca89ae9b7a"/>
    <xsd:import namespace="29219321-4c7d-4044-a2e1-3e31bc8d083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79abc8-30c7-4141-b628-4aca89ae9b7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08c957b-9581-4cf1-b6cd-810e85c7c25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9219321-4c7d-4044-a2e1-3e31bc8d0834"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e3e1e374-9888-4f8a-bdc5-ea115e466b72}" ma:internalName="TaxCatchAll" ma:showField="CatchAllData" ma:web="29219321-4c7d-4044-a2e1-3e31bc8d08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979abc8-30c7-4141-b628-4aca89ae9b7a">
      <Terms xmlns="http://schemas.microsoft.com/office/infopath/2007/PartnerControls"/>
    </lcf76f155ced4ddcb4097134ff3c332f>
    <TaxCatchAll xmlns="29219321-4c7d-4044-a2e1-3e31bc8d0834" xsi:nil="true"/>
  </documentManagement>
</p:properties>
</file>

<file path=customXml/itemProps1.xml><?xml version="1.0" encoding="utf-8"?>
<ds:datastoreItem xmlns:ds="http://schemas.openxmlformats.org/officeDocument/2006/customXml" ds:itemID="{BD88F7B9-FB89-42E8-88B3-3A22C5349B06}"/>
</file>

<file path=customXml/itemProps2.xml><?xml version="1.0" encoding="utf-8"?>
<ds:datastoreItem xmlns:ds="http://schemas.openxmlformats.org/officeDocument/2006/customXml" ds:itemID="{C5AEC737-759E-4BFF-BCF5-FC8228412C10}"/>
</file>

<file path=customXml/itemProps3.xml><?xml version="1.0" encoding="utf-8"?>
<ds:datastoreItem xmlns:ds="http://schemas.openxmlformats.org/officeDocument/2006/customXml" ds:itemID="{64225927-D4B9-4C61-B8B6-A06F6969A25A}"/>
</file>

<file path=docProps/app.xml><?xml version="1.0" encoding="utf-8"?>
<Properties xmlns="http://schemas.openxmlformats.org/officeDocument/2006/extended-properties" xmlns:vt="http://schemas.openxmlformats.org/officeDocument/2006/docPropsVTypes">
  <Template/>
  <TotalTime>0</TotalTime>
  <Words>1320</Words>
  <Application>Microsoft Office PowerPoint</Application>
  <PresentationFormat>Widescreen</PresentationFormat>
  <Paragraphs>201</Paragraphs>
  <Slides>29</Slides>
  <Notes>13</Notes>
  <HiddenSlides>1</HiddenSlides>
  <MMClips>1</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29</vt:i4>
      </vt:variant>
    </vt:vector>
  </HeadingPairs>
  <TitlesOfParts>
    <vt:vector size="42" baseType="lpstr">
      <vt:lpstr>Arial</vt:lpstr>
      <vt:lpstr>Brush Script MT</vt:lpstr>
      <vt:lpstr>Calibri</vt:lpstr>
      <vt:lpstr>Calibri Light</vt:lpstr>
      <vt:lpstr>Kozuka Gothic Pr6N B</vt:lpstr>
      <vt:lpstr>Roboto</vt:lpstr>
      <vt:lpstr>Roboto Light</vt:lpstr>
      <vt:lpstr>Roboto Medium</vt:lpstr>
      <vt:lpstr>1_Custom Design</vt:lpstr>
      <vt:lpstr>1_Office Theme</vt:lpstr>
      <vt:lpstr>2_Custom Design</vt:lpstr>
      <vt:lpstr>Office Theme</vt:lpstr>
      <vt:lpstr>Custom Design</vt:lpstr>
      <vt:lpstr>PowerPoint Presentation</vt:lpstr>
      <vt:lpstr>Intro HFS video</vt:lpstr>
      <vt:lpstr>Properties of High Friction Surfacing</vt:lpstr>
      <vt:lpstr>Background</vt:lpstr>
      <vt:lpstr>Development </vt:lpstr>
      <vt:lpstr>Outcomes</vt:lpstr>
      <vt:lpstr>PowerPoint Presentation</vt:lpstr>
      <vt:lpstr>Why use High Friction Surfacing?</vt:lpstr>
      <vt:lpstr>PowerPoint Presentation</vt:lpstr>
      <vt:lpstr>Specifications, Quality and Regulation</vt:lpstr>
      <vt:lpstr>Types of HFS System</vt:lpstr>
      <vt:lpstr>HFS Product Timeline - UK </vt:lpstr>
      <vt:lpstr>Types of HFS System</vt:lpstr>
      <vt:lpstr>Why Calcined Bauxite?</vt:lpstr>
      <vt:lpstr>PowerPoint Presentation</vt:lpstr>
      <vt:lpstr> Average skid resistance after simulated trafficking </vt:lpstr>
      <vt:lpstr>Overall Findings</vt:lpstr>
      <vt:lpstr>PowerPoint Presentation</vt:lpstr>
      <vt:lpstr>PowerPoint Presentation</vt:lpstr>
      <vt:lpstr>The Issue Today</vt:lpstr>
      <vt:lpstr>Reasons</vt:lpstr>
      <vt:lpstr>HAPAS</vt:lpstr>
      <vt:lpstr>Why change?</vt:lpstr>
      <vt:lpstr>New British Standard – April 2022</vt:lpstr>
      <vt:lpstr>PowerPoint Presentation</vt:lpstr>
      <vt:lpstr>BS 8870</vt:lpstr>
      <vt:lpstr>Future Objectives</vt:lpstr>
      <vt:lpstr>Carbon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2022-04-14T14:18:47Z</dcterms:created>
  <dcterms:modified xsi:type="dcterms:W3CDTF">2022-04-20T05:28:20Z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0x010100257B7C0A67453046AF7992155B0A1A37</vt:lpwstr>
  </property>
</Properties>
</file>