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7" r:id="rId1"/>
    <p:sldMasterId id="2147483739" r:id="rId2"/>
  </p:sldMasterIdLst>
  <p:notesMasterIdLst>
    <p:notesMasterId r:id="rId23"/>
  </p:notesMasterIdLst>
  <p:handoutMasterIdLst>
    <p:handoutMasterId r:id="rId24"/>
  </p:handoutMasterIdLst>
  <p:sldIdLst>
    <p:sldId id="256" r:id="rId3"/>
    <p:sldId id="700" r:id="rId4"/>
    <p:sldId id="696" r:id="rId5"/>
    <p:sldId id="701" r:id="rId6"/>
    <p:sldId id="702" r:id="rId7"/>
    <p:sldId id="712" r:id="rId8"/>
    <p:sldId id="718" r:id="rId9"/>
    <p:sldId id="719" r:id="rId10"/>
    <p:sldId id="720" r:id="rId11"/>
    <p:sldId id="717" r:id="rId12"/>
    <p:sldId id="722" r:id="rId13"/>
    <p:sldId id="698" r:id="rId14"/>
    <p:sldId id="704" r:id="rId15"/>
    <p:sldId id="705" r:id="rId16"/>
    <p:sldId id="706" r:id="rId17"/>
    <p:sldId id="709" r:id="rId18"/>
    <p:sldId id="688" r:id="rId19"/>
    <p:sldId id="659" r:id="rId20"/>
    <p:sldId id="681" r:id="rId21"/>
    <p:sldId id="715" r:id="rId22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4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4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4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4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4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99C"/>
    <a:srgbClr val="007FA3"/>
    <a:srgbClr val="15077B"/>
    <a:srgbClr val="006182"/>
    <a:srgbClr val="004F59"/>
    <a:srgbClr val="2E959A"/>
    <a:srgbClr val="E6E6E6"/>
    <a:srgbClr val="33A5AB"/>
    <a:srgbClr val="51C5CB"/>
    <a:srgbClr val="37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544" autoAdjust="0"/>
    <p:restoredTop sz="90843" autoAdjust="0"/>
  </p:normalViewPr>
  <p:slideViewPr>
    <p:cSldViewPr>
      <p:cViewPr varScale="1">
        <p:scale>
          <a:sx n="100" d="100"/>
          <a:sy n="100" d="100"/>
        </p:scale>
        <p:origin x="151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36C8F-347A-4D18-8630-409AE773418D}" type="datetimeFigureOut">
              <a:rPr lang="en-GB" smtClean="0"/>
              <a:pPr/>
              <a:t>19/04/2022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14445-05D7-4D0B-9491-1DEAEBF141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521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14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5" y="4723448"/>
            <a:ext cx="4990783" cy="44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895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14" y="9446895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83BC0BE-A050-4EA4-B9DC-E3C30737AD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57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ヒラギノ角ゴ Pro W3" pitchFamily="-123" charset="-128"/>
        <a:cs typeface="ヒラギノ角ゴ Pro W3" pitchFamily="-12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ヒラギノ角ゴ Pro W3" pitchFamily="-12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ヒラギノ角ゴ Pro W3" pitchFamily="-12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ヒラギノ角ゴ Pro W3" pitchFamily="-12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ヒラギノ角ゴ Pro W3" pitchFamily="-12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E04C2-9B0D-4C28-AA0C-30D7E060AE4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2457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2458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ヒラギノ角ゴ Pro W3" pitchFamily="48" charset="-128"/>
              </a:rPr>
              <a:t>RH SECTION</a:t>
            </a:r>
          </a:p>
        </p:txBody>
      </p:sp>
    </p:spTree>
    <p:extLst>
      <p:ext uri="{BB962C8B-B14F-4D97-AF65-F5344CB8AC3E}">
        <p14:creationId xmlns:p14="http://schemas.microsoft.com/office/powerpoint/2010/main" val="2719899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ヒラギノ角ゴ Pro W3" pitchFamily="48" charset="-128"/>
              </a:rPr>
              <a:t>RH SECTION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3BC0BE-A050-4EA4-B9DC-E3C30737ADE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805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13123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3BC0BE-A050-4EA4-B9DC-E3C30737ADE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914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E04C2-9B0D-4C28-AA0C-30D7E060AE4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2457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2458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ヒラギノ角ゴ Pro W3" pitchFamily="48" charset="-128"/>
              </a:rPr>
              <a:t>RH SECTION</a:t>
            </a:r>
          </a:p>
        </p:txBody>
      </p:sp>
    </p:spTree>
    <p:extLst>
      <p:ext uri="{BB962C8B-B14F-4D97-AF65-F5344CB8AC3E}">
        <p14:creationId xmlns:p14="http://schemas.microsoft.com/office/powerpoint/2010/main" val="3670539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5676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EE04C2-9B0D-4C28-AA0C-30D7E060AE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pitchFamily="48" charset="-128"/>
              <a:cs typeface="+mn-cs"/>
            </a:endParaRPr>
          </a:p>
        </p:txBody>
      </p:sp>
      <p:sp>
        <p:nvSpPr>
          <p:cNvPr id="2457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72050" cy="3729038"/>
          </a:xfrm>
          <a:ln/>
        </p:spPr>
      </p:sp>
      <p:sp>
        <p:nvSpPr>
          <p:cNvPr id="2458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ヒラギノ角ゴ Pro W3" pitchFamily="48" charset="-128"/>
              </a:rPr>
              <a:t>RH SECTION</a:t>
            </a:r>
          </a:p>
        </p:txBody>
      </p:sp>
    </p:spTree>
    <p:extLst>
      <p:ext uri="{BB962C8B-B14F-4D97-AF65-F5344CB8AC3E}">
        <p14:creationId xmlns:p14="http://schemas.microsoft.com/office/powerpoint/2010/main" val="236471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4F5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942D287-C666-4F93-BBB4-14791100E7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7C2A00D-680A-9E41-B3F7-8F7AA0D66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06C6E-26E8-4823-BE87-433E453D4F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C72BEBA1-F685-4475-ACF1-D75CBA62CB07}" type="datetime1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8F530-B1A0-4F46-9337-47F439D2B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fi-FI"/>
              <a:t>www.theihe.org  UNIT 01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2BCF0-8F8F-4C8B-AEF7-5B9292ED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7C2A00D-680A-9E41-B3F7-8F7AA0D66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4F5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594C0-FA74-4D79-AF45-B6BB8EA821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775D2B-CDBA-48BB-BA08-FABAF602D346}" type="datetimeFigureOut">
              <a:rPr lang="en-US"/>
              <a:pPr>
                <a:defRPr/>
              </a:pPr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669F1-B829-4A64-87B7-FE4272AFC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06933-4CFB-4A6D-A4A3-E2E3E12C0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B210391-AD89-46AB-8B98-371EA60E5F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F5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1100"/>
              </a:spcBef>
              <a:buClr>
                <a:srgbClr val="FFC000"/>
              </a:buClr>
              <a:defRPr>
                <a:solidFill>
                  <a:srgbClr val="007FA3"/>
                </a:solidFill>
              </a:defRPr>
            </a:lvl1pPr>
            <a:lvl2pPr>
              <a:spcBef>
                <a:spcPts val="1100"/>
              </a:spcBef>
              <a:buClr>
                <a:srgbClr val="FFC000"/>
              </a:buClr>
              <a:defRPr>
                <a:solidFill>
                  <a:srgbClr val="007FA3"/>
                </a:solidFill>
              </a:defRPr>
            </a:lvl2pPr>
            <a:lvl3pPr>
              <a:spcBef>
                <a:spcPts val="1100"/>
              </a:spcBef>
              <a:buClr>
                <a:srgbClr val="FFC000"/>
              </a:buClr>
              <a:defRPr>
                <a:solidFill>
                  <a:srgbClr val="007FA3"/>
                </a:solidFill>
              </a:defRPr>
            </a:lvl3pPr>
            <a:lvl4pPr>
              <a:spcBef>
                <a:spcPts val="1100"/>
              </a:spcBef>
              <a:buClr>
                <a:srgbClr val="FFC000"/>
              </a:buClr>
              <a:defRPr>
                <a:solidFill>
                  <a:srgbClr val="007FA3"/>
                </a:solidFill>
              </a:defRPr>
            </a:lvl4pPr>
            <a:lvl5pPr>
              <a:spcBef>
                <a:spcPts val="1100"/>
              </a:spcBef>
              <a:buClr>
                <a:srgbClr val="FFC000"/>
              </a:buClr>
              <a:defRPr>
                <a:solidFill>
                  <a:srgbClr val="007FA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455C6-5CEB-451F-B1AF-910A7BF0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CFCE0F4-6517-421C-BC82-0DB1ECEE284A}" type="datetimeFigureOut">
              <a:rPr lang="en-US"/>
              <a:pPr>
                <a:defRPr/>
              </a:pPr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5A940-B41A-4BEB-A6A5-27CD6683D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B4681-3D4F-40B8-ABA3-7D88B87FA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B25C7E0-5E83-4A16-ACFD-55E42DAA4C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7E878-60A5-4C7A-9155-B1CEDE65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2681E6-BBEF-48D7-B057-3489D01C51D2}" type="datetimeFigureOut">
              <a:rPr lang="en-US"/>
              <a:pPr>
                <a:defRPr/>
              </a:pPr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767FA-B6D1-4DAE-AF77-E176182BC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766DE-BEA1-4F56-A299-9F0678738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3F93323-51EF-4286-BACE-F568A1B45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6686DD-8C08-45CB-A3B6-32A5097370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41F9D64-62F8-4744-A5DA-6A2446A8975E}" type="datetimeFigureOut">
              <a:rPr lang="en-US"/>
              <a:pPr>
                <a:defRPr/>
              </a:pPr>
              <a:t>4/19/2022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10804A-09D1-4729-AF53-41EEA0288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0669B-663D-49A6-8503-F9DCDBC9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390626C-BF3C-4341-87C8-BAF30657C4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95FBF-9370-4BE6-9579-4A9790953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2F841D1-5D35-4845-AEDD-84586AC93310}" type="datetimeFigureOut">
              <a:rPr lang="en-US"/>
              <a:pPr>
                <a:defRPr/>
              </a:pPr>
              <a:t>4/19/2022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6AF42-C801-4D53-B6A7-2AFF3DC2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7A80E-BB07-4391-A9DF-57AE314F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456736E-0DAE-4086-BB10-36B2EB71C8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309D83-51FE-437F-9F99-D794981531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D3ED451-204A-4B9E-8C37-C8B1D9CA0321}" type="datetimeFigureOut">
              <a:rPr lang="en-US"/>
              <a:pPr>
                <a:defRPr/>
              </a:pPr>
              <a:t>4/19/2022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D93D9-403D-4650-89CA-FC4379098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B9731-13A2-40F2-9289-F41276F3D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AC77B48-5599-4311-8E38-D0C8EA2DA8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46A6B-96DE-402E-A856-D707709446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8B8E088-6198-4A3E-8287-9D5F06420C28}" type="datetimeFigureOut">
              <a:rPr lang="en-US"/>
              <a:pPr>
                <a:defRPr/>
              </a:pPr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F6900-5D5B-4A23-A287-A6B0D1A7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86C7B-56B8-435B-9C6D-466086C2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1633D7B-9D0E-47D3-B7C7-BB7DB08AD4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16126-A415-413F-85D9-A46D9D74DD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4A4F118-2C1C-447E-A475-E10BDE69DBBD}" type="datetimeFigureOut">
              <a:rPr lang="en-US"/>
              <a:pPr>
                <a:defRPr/>
              </a:pPr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A33BB-1A64-4CBF-B14C-1CAEC6E46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1BD6B-953D-492B-85ED-25333180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C5D84F7-9CD1-4658-AA7A-CEAC91A95A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B8084-21D5-45F4-BB37-BB46F1AEF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9CFD92-3698-4594-8B03-F44167642118}" type="datetimeFigureOut">
              <a:rPr lang="en-US"/>
              <a:pPr>
                <a:defRPr/>
              </a:pPr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E5C87-7376-4568-B711-A62F17D0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689F8-4831-4EE5-BDF5-95922D2E8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4AE94E6-6C84-40D4-ADE4-62A2D8E8B5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FA3"/>
                </a:solidFill>
              </a:defRPr>
            </a:lvl1pPr>
            <a:lvl2pPr>
              <a:defRPr>
                <a:solidFill>
                  <a:srgbClr val="007FA3"/>
                </a:solidFill>
              </a:defRPr>
            </a:lvl2pPr>
            <a:lvl3pPr>
              <a:defRPr>
                <a:solidFill>
                  <a:srgbClr val="007FA3"/>
                </a:solidFill>
              </a:defRPr>
            </a:lvl3pPr>
            <a:lvl4pPr>
              <a:defRPr>
                <a:solidFill>
                  <a:srgbClr val="007FA3"/>
                </a:solidFill>
              </a:defRPr>
            </a:lvl4pPr>
            <a:lvl5pPr>
              <a:defRPr>
                <a:solidFill>
                  <a:srgbClr val="007FA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25BB9-0DA5-45FE-BF4B-36E15CF72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DA90BABD-387A-4431-8634-57237F95AC0D}" type="datetime1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27498-BE16-44AA-83FC-6B7673804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fi-FI"/>
              <a:t>www.theihe.org  UNIT 01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C183D-79CD-4A90-A530-FA37A8C9D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7C2A00D-680A-9E41-B3F7-8F7AA0D66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AEB42-9DC3-453D-BA1C-953BABBBA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61E5201-B908-4B39-A09D-C372A3DBD08E}" type="datetimeFigureOut">
              <a:rPr lang="en-US"/>
              <a:pPr>
                <a:defRPr/>
              </a:pPr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D7FD2-AA71-4F7B-942F-C05339292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4ABCB-7A0F-4927-94E0-9B350B9CB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6010778-D432-40C5-82F5-A42C0F92D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28A44-57A7-4454-A697-DC23D02A9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9E5DFB34-A824-4D5F-9683-5706C449A2AF}" type="datetime1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B270A-72CE-423B-B7B1-2EA7ECBA4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fi-FI"/>
              <a:t>www.theihe.org  UNIT 01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4E7BA-4CCB-499C-A15C-496E9E18B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7C2A00D-680A-9E41-B3F7-8F7AA0D66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3C9B5F-CB78-44BB-996F-34093A4671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76B151ED-E8BF-4051-8755-234CC593FF89}" type="datetime1">
              <a:rPr lang="en-US" smtClean="0"/>
              <a:pPr/>
              <a:t>4/19/2022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C92F95-EDB5-42BD-BB22-61458292E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fi-FI"/>
              <a:t>www.theihe.org  UNIT 01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D060FA-E831-456D-B610-10BA2051A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7C2A00D-680A-9E41-B3F7-8F7AA0D66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37871-DBD2-4DC5-B8C0-E62994C6B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1AE6BC17-F729-4C2A-8B68-46153CE085D7}" type="datetime1">
              <a:rPr lang="en-US" smtClean="0"/>
              <a:pPr/>
              <a:t>4/19/2022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2E140-8920-4702-997A-C59BFFED6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fi-FI"/>
              <a:t>www.theihe.org  UNIT 01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976E44-B235-4213-A07F-128C175C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7C2A00D-680A-9E41-B3F7-8F7AA0D66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714F15-F468-4D60-9AA5-1BEA6A16E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42B3A50-A5B9-444B-9BA8-12BFCBC25688}" type="datetime1">
              <a:rPr lang="en-US" smtClean="0"/>
              <a:pPr/>
              <a:t>4/19/2022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F8B64-50BA-4B55-85E8-41F25CC7E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fi-FI"/>
              <a:t>www.theihe.org  UNIT 01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D3C44-57CC-48EE-B498-AB610F65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7C2A00D-680A-9E41-B3F7-8F7AA0D66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38B0F-6119-42BA-8289-ECF0F5D227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1F3D5540-01A2-4732-B3BC-20B2756541A0}" type="datetime1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00BA1-CE24-48FC-8F11-5A6B9EE29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fi-FI"/>
              <a:t>www.theihe.org  UNIT 01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9D439-71EC-4062-94B6-F48F33E7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7C2A00D-680A-9E41-B3F7-8F7AA0D66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F44BB-08EC-4879-B337-58F3E9A368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0668BA8-4155-44EF-9374-208CC1F6C6CF}" type="datetime1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41720-F343-42F4-9DFF-C59E086C3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fi-FI"/>
              <a:t>www.theihe.org  UNIT 01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2E1A7-0B6F-4018-BC5D-E2D9755B1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7C2A00D-680A-9E41-B3F7-8F7AA0D66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E7108-46C6-4BE2-A0C6-9A65CD66FC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336A9F86-33EC-45E1-A213-EB6D44B98CEC}" type="datetime1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08190-A503-4D67-A462-29417298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r>
              <a:rPr lang="fi-FI"/>
              <a:t>www.theihe.org  UNIT 01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CD8BE-6C63-4085-BF60-B90B8D75D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7C2A00D-680A-9E41-B3F7-8F7AA0D66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roadsgrey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6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6070600"/>
            <a:ext cx="9144000" cy="787400"/>
          </a:xfrm>
          <a:prstGeom prst="rect">
            <a:avLst/>
          </a:prstGeom>
          <a:solidFill>
            <a:srgbClr val="FFB81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  <p:pic>
        <p:nvPicPr>
          <p:cNvPr id="1030" name="Picture 9" descr="ihe-logomark-Logo Regular-x2000px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68288" y="6203950"/>
            <a:ext cx="12112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oadsgrey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1"/>
            <a:ext cx="9144000" cy="6237312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6070370"/>
            <a:ext cx="9144000" cy="787629"/>
          </a:xfrm>
          <a:prstGeom prst="rect">
            <a:avLst/>
          </a:prstGeom>
          <a:solidFill>
            <a:srgbClr val="FFB81C"/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9" name="Picture 8" descr="ihe-logomark-Logo Regular-x2000px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8514" y="6203445"/>
            <a:ext cx="1210763" cy="54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004F59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4F59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4F59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4F59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4F59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4F59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4F59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4F59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4F59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200" kern="1200">
          <a:solidFill>
            <a:srgbClr val="007FA3"/>
          </a:solidFill>
          <a:latin typeface="Arial" pitchFamily="34" charset="0"/>
          <a:ea typeface="+mn-ea"/>
          <a:cs typeface="Arial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200" kern="1200">
          <a:solidFill>
            <a:srgbClr val="007FA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200" kern="1200">
          <a:solidFill>
            <a:srgbClr val="007FA3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200" kern="1200">
          <a:solidFill>
            <a:srgbClr val="007FA3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200" kern="1200">
          <a:solidFill>
            <a:srgbClr val="007FA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roadsgrey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6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Text Placeholder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0" y="6070600"/>
            <a:ext cx="9144000" cy="787400"/>
          </a:xfrm>
          <a:prstGeom prst="rect">
            <a:avLst/>
          </a:prstGeom>
          <a:solidFill>
            <a:srgbClr val="FFB81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ヒラギノ角ゴ Pro W3"/>
              <a:cs typeface="ヒラギノ角ゴ Pro W3"/>
            </a:endParaRPr>
          </a:p>
        </p:txBody>
      </p:sp>
      <p:pic>
        <p:nvPicPr>
          <p:cNvPr id="2054" name="Picture 14" descr="ihe-logomark-Logo Regular-x2000px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68288" y="6203950"/>
            <a:ext cx="12112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004F59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4F59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4F59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4F59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4F59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4F59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4F59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4F59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4F59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FFC000"/>
        </a:buClr>
        <a:buFont typeface="Arial" pitchFamily="34" charset="0"/>
        <a:buChar char="•"/>
        <a:defRPr sz="2200" kern="1200">
          <a:solidFill>
            <a:srgbClr val="007FA3"/>
          </a:solidFill>
          <a:latin typeface="Arial" pitchFamily="34" charset="0"/>
          <a:ea typeface="+mn-ea"/>
          <a:cs typeface="Arial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FFC000"/>
        </a:buClr>
        <a:buFont typeface="Arial" pitchFamily="34" charset="0"/>
        <a:buChar char="•"/>
        <a:defRPr sz="2200" kern="1200">
          <a:solidFill>
            <a:srgbClr val="007FA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FFC000"/>
        </a:buClr>
        <a:buFont typeface="Arial" pitchFamily="34" charset="0"/>
        <a:buChar char="•"/>
        <a:defRPr sz="2200" kern="1200">
          <a:solidFill>
            <a:srgbClr val="007FA3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FFC000"/>
        </a:buClr>
        <a:buFont typeface="Arial" pitchFamily="34" charset="0"/>
        <a:buChar char="•"/>
        <a:defRPr sz="2200" kern="1200">
          <a:solidFill>
            <a:srgbClr val="007FA3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FFC000"/>
        </a:buClr>
        <a:buFont typeface="Arial" pitchFamily="34" charset="0"/>
        <a:buChar char="•"/>
        <a:defRPr sz="2200" kern="1200">
          <a:solidFill>
            <a:srgbClr val="007FA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ihe.org/professional-registratio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he.org/membership/membership-type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ngc.org.uk/education-skills/course-sear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1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1529916" y="836712"/>
            <a:ext cx="6084168" cy="238639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800" b="1" dirty="0">
                <a:solidFill>
                  <a:schemeClr val="bg1"/>
                </a:solidFill>
                <a:latin typeface="Montserrat" pitchFamily="2" charset="0"/>
              </a:rPr>
              <a:t>An Introduction to the Institute of Highway Engineers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1CD2585-8FD7-4CF5-BF6F-FA3A5469D833}"/>
              </a:ext>
            </a:extLst>
          </p:cNvPr>
          <p:cNvSpPr txBox="1">
            <a:spLocks/>
          </p:cNvSpPr>
          <p:nvPr/>
        </p:nvSpPr>
        <p:spPr>
          <a:xfrm>
            <a:off x="2339752" y="4172887"/>
            <a:ext cx="4464496" cy="127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07FA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07FA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07FA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07FA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07FA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bg1"/>
                </a:solidFill>
                <a:latin typeface="Muli" pitchFamily="2" charset="0"/>
              </a:rPr>
              <a:t>Steve Spender </a:t>
            </a:r>
            <a:r>
              <a:rPr lang="en-GB" sz="1600" b="1" dirty="0">
                <a:solidFill>
                  <a:schemeClr val="bg1"/>
                </a:solidFill>
                <a:latin typeface="Muli" pitchFamily="2" charset="0"/>
              </a:rPr>
              <a:t>CEng </a:t>
            </a:r>
            <a:r>
              <a:rPr lang="en-GB" sz="1600" b="1" dirty="0" err="1">
                <a:solidFill>
                  <a:schemeClr val="bg1"/>
                </a:solidFill>
                <a:latin typeface="Muli" pitchFamily="2" charset="0"/>
              </a:rPr>
              <a:t>HonFIHE</a:t>
            </a:r>
            <a:endParaRPr lang="en-GB" sz="1600" b="1" dirty="0">
              <a:solidFill>
                <a:schemeClr val="bg1"/>
              </a:solidFill>
              <a:latin typeface="Muli" pitchFamily="2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endParaRPr lang="en-GB" sz="1600" b="1" dirty="0">
              <a:solidFill>
                <a:schemeClr val="bg1"/>
              </a:solidFill>
              <a:latin typeface="Muli" pitchFamily="2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bg1"/>
                </a:solidFill>
                <a:latin typeface="Muli" pitchFamily="2" charset="0"/>
              </a:rPr>
              <a:t>Chief Executive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bg1"/>
                </a:solidFill>
                <a:latin typeface="Muli" pitchFamily="2" charset="0"/>
              </a:rPr>
              <a:t>Institute of Highway Engineers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2924B-86E5-4979-9A25-791F39DA8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19" y="1867588"/>
            <a:ext cx="4680519" cy="153864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C799C"/>
              </a:buClr>
              <a:buSz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itchFamily="34" charset="0"/>
              </a:rPr>
              <a:t>Working along side the AIA the IHE sponsors the APPG for Better Roads which in 2021 will be working with Sir Christopher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itchFamily="34" charset="0"/>
              </a:rPr>
              <a:t>Chope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itchFamily="34" charset="0"/>
              </a:rPr>
              <a:t> in delivering an enquiry and report into Highway Maintenance on Local Roads.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392FB1B-0167-463C-8BA7-FBE5E491A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5148064" y="1890354"/>
            <a:ext cx="3851920" cy="15386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59D6CD-6F4B-48BE-99B8-C2547FE5B16D}"/>
              </a:ext>
            </a:extLst>
          </p:cNvPr>
          <p:cNvSpPr txBox="1"/>
          <p:nvPr/>
        </p:nvSpPr>
        <p:spPr>
          <a:xfrm>
            <a:off x="1007603" y="112171"/>
            <a:ext cx="71287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Clr>
                <a:srgbClr val="FFC000"/>
              </a:buClr>
              <a:buNone/>
            </a:pPr>
            <a:r>
              <a:rPr lang="en-GB" sz="2800" b="1" dirty="0">
                <a:solidFill>
                  <a:srgbClr val="007FA3"/>
                </a:solidFill>
                <a:latin typeface="Gill Sans MT" panose="020B0502020104020203" pitchFamily="34" charset="0"/>
              </a:rPr>
              <a:t>IHE support for All Party Parliamentary Groups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B094BE-676B-49D0-BC89-5A07B131AEFC}"/>
              </a:ext>
            </a:extLst>
          </p:cNvPr>
          <p:cNvSpPr txBox="1"/>
          <p:nvPr/>
        </p:nvSpPr>
        <p:spPr>
          <a:xfrm>
            <a:off x="251520" y="4221088"/>
            <a:ext cx="4680519" cy="1217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C799C"/>
              </a:buClr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itchFamily="34" charset="0"/>
              </a:rPr>
              <a:t>The </a:t>
            </a:r>
            <a:r>
              <a:rPr lang="en-GB" sz="1800" dirty="0">
                <a:solidFill>
                  <a:srgbClr val="007FA3"/>
                </a:solidFill>
                <a:latin typeface="Gill Sans MT" panose="020B0502020104020203" pitchFamily="34" charset="0"/>
                <a:ea typeface="+mn-ea"/>
                <a:cs typeface="Arial" pitchFamily="34" charset="0"/>
              </a:rPr>
              <a:t>Institute is also a supporter of the APPG  for Cycling &amp; Walking attending regular meetings and briefings.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C799C"/>
              </a:buClr>
              <a:buSzTx/>
              <a:tabLst/>
              <a:defRPr/>
            </a:pPr>
            <a:r>
              <a:rPr lang="en-GB" sz="1800" dirty="0">
                <a:solidFill>
                  <a:srgbClr val="007FA3"/>
                </a:solidFill>
                <a:latin typeface="Gill Sans MT" panose="020B0502020104020203" pitchFamily="34" charset="0"/>
                <a:ea typeface="+mn-ea"/>
                <a:cs typeface="Arial" pitchFamily="34" charset="0"/>
              </a:rPr>
              <a:t>Building on the ‘Active Travel’ agenda.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7FA3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F048C8-76E9-443B-8B78-EC534CFAB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38"/>
          <a:stretch/>
        </p:blipFill>
        <p:spPr bwMode="auto">
          <a:xfrm>
            <a:off x="5147861" y="4253075"/>
            <a:ext cx="3851920" cy="124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489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E59D6CD-6F4B-48BE-99B8-C2547FE5B16D}"/>
              </a:ext>
            </a:extLst>
          </p:cNvPr>
          <p:cNvSpPr txBox="1"/>
          <p:nvPr/>
        </p:nvSpPr>
        <p:spPr>
          <a:xfrm>
            <a:off x="1007604" y="95678"/>
            <a:ext cx="71287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Gill Sans MT" panose="020B0502020104020203" pitchFamily="34" charset="0"/>
                <a:ea typeface="ヒラギノ角ゴ Pro W3" pitchFamily="48" charset="-128"/>
                <a:cs typeface="+mn-cs"/>
              </a:rPr>
              <a:t>Developing a working Relationship with the Highways Sector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69B826-8387-4824-A53C-70BADDDC4D2B}"/>
              </a:ext>
            </a:extLst>
          </p:cNvPr>
          <p:cNvPicPr/>
          <p:nvPr/>
        </p:nvPicPr>
        <p:blipFill rotWithShape="1">
          <a:blip r:embed="rId2"/>
          <a:srcRect l="9690" t="14856" r="25361"/>
          <a:stretch/>
        </p:blipFill>
        <p:spPr bwMode="auto">
          <a:xfrm>
            <a:off x="882403" y="1049785"/>
            <a:ext cx="7416824" cy="48830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A New Winter Approach (ANWA)">
            <a:extLst>
              <a:ext uri="{FF2B5EF4-FFF2-40B4-BE49-F238E27FC236}">
                <a16:creationId xmlns:a16="http://schemas.microsoft.com/office/drawing/2014/main" id="{5CD7264F-940B-4792-A7D9-E6DC83E0F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791" y="6146523"/>
            <a:ext cx="1099408" cy="61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chanan Computing">
            <a:extLst>
              <a:ext uri="{FF2B5EF4-FFF2-40B4-BE49-F238E27FC236}">
                <a16:creationId xmlns:a16="http://schemas.microsoft.com/office/drawing/2014/main" id="{AC6F1304-D94E-41F1-8206-C5D99E4C0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59" y="6142026"/>
            <a:ext cx="1749056" cy="62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eysoft Solutions">
            <a:extLst>
              <a:ext uri="{FF2B5EF4-FFF2-40B4-BE49-F238E27FC236}">
                <a16:creationId xmlns:a16="http://schemas.microsoft.com/office/drawing/2014/main" id="{4ADB6FB5-07B3-4D0C-9DB4-18AE01D9D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971" y="6135641"/>
            <a:ext cx="609275" cy="62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AL Ltd">
            <a:extLst>
              <a:ext uri="{FF2B5EF4-FFF2-40B4-BE49-F238E27FC236}">
                <a16:creationId xmlns:a16="http://schemas.microsoft.com/office/drawing/2014/main" id="{5C70BD36-9581-4A93-BF79-F571BB661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813" y="6154265"/>
            <a:ext cx="633820" cy="60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STA">
            <a:extLst>
              <a:ext uri="{FF2B5EF4-FFF2-40B4-BE49-F238E27FC236}">
                <a16:creationId xmlns:a16="http://schemas.microsoft.com/office/drawing/2014/main" id="{23AFBA0A-54E0-4A1A-84CA-90683AECE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630" y="6154265"/>
            <a:ext cx="936104" cy="60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J">
            <a:extLst>
              <a:ext uri="{FF2B5EF4-FFF2-40B4-BE49-F238E27FC236}">
                <a16:creationId xmlns:a16="http://schemas.microsoft.com/office/drawing/2014/main" id="{4B81D9BF-04DA-45C3-A7A1-E2D7324D5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161946"/>
            <a:ext cx="1622582" cy="60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378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1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BD5684-3D7D-4822-8202-64DB929D6339}"/>
              </a:ext>
            </a:extLst>
          </p:cNvPr>
          <p:cNvSpPr/>
          <p:nvPr/>
        </p:nvSpPr>
        <p:spPr>
          <a:xfrm>
            <a:off x="608128" y="2228671"/>
            <a:ext cx="7886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Arial" pitchFamily="34" charset="0"/>
              </a:rPr>
              <a:t> Joining the </a:t>
            </a:r>
          </a:p>
          <a:p>
            <a:pPr algn="ctr"/>
            <a:r>
              <a:rPr lang="en-GB" sz="3600" b="1" dirty="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Arial" pitchFamily="34" charset="0"/>
              </a:rPr>
              <a:t>Institute of Highway Engineers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1CD2585-8FD7-4CF5-BF6F-FA3A5469D833}"/>
              </a:ext>
            </a:extLst>
          </p:cNvPr>
          <p:cNvSpPr txBox="1">
            <a:spLocks/>
          </p:cNvSpPr>
          <p:nvPr/>
        </p:nvSpPr>
        <p:spPr>
          <a:xfrm>
            <a:off x="2339752" y="4172887"/>
            <a:ext cx="4464496" cy="127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07FA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07FA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07FA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07FA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07FA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solidFill>
                <a:schemeClr val="bg1"/>
              </a:solidFill>
              <a:latin typeface="Mu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537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6E60B-A2DB-4BF6-903E-1EA30B42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63" y="135352"/>
            <a:ext cx="7886700" cy="629352"/>
          </a:xfrm>
        </p:spPr>
        <p:txBody>
          <a:bodyPr/>
          <a:lstStyle/>
          <a:p>
            <a:pPr algn="ctr"/>
            <a:r>
              <a:rPr lang="en-GB" sz="2800" b="1" dirty="0">
                <a:solidFill>
                  <a:srgbClr val="007FA3"/>
                </a:solidFill>
                <a:latin typeface="Gill Sans MT" panose="020B0502020104020203" pitchFamily="34" charset="0"/>
              </a:rPr>
              <a:t>IHE Membership 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838A5-B9B6-4E28-A23E-B09BA822C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51" y="980728"/>
            <a:ext cx="7804323" cy="5200088"/>
          </a:xfr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latin typeface="Gill Sans MT" panose="020B0502020104020203" pitchFamily="34" charset="0"/>
              </a:rPr>
              <a:t>     Student Member -</a:t>
            </a:r>
          </a:p>
          <a:p>
            <a:pPr marL="452438" lvl="2" indent="15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GB" sz="2000" dirty="0">
                <a:solidFill>
                  <a:srgbClr val="2C799C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Open to anyone studying a full or part-time qualification in a Highways/Civils/Transportation related subject</a:t>
            </a:r>
          </a:p>
          <a:p>
            <a:pPr marL="452438" lvl="2" indent="15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GB" sz="2400" dirty="0">
              <a:solidFill>
                <a:srgbClr val="2C799C"/>
              </a:solidFill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GB" sz="2400" b="1" dirty="0">
                <a:latin typeface="Gill Sans MT" panose="020B0502020104020203" pitchFamily="34" charset="0"/>
              </a:rPr>
              <a:t>     Affiliate Member -</a:t>
            </a:r>
          </a:p>
          <a:p>
            <a:pPr marL="452438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GB" sz="20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to </a:t>
            </a:r>
            <a:r>
              <a:rPr lang="en-GB" sz="2000" b="0" i="0" dirty="0">
                <a:effectLst/>
                <a:latin typeface="Gill Sans MT" panose="020B0502020104020203" pitchFamily="34" charset="0"/>
              </a:rPr>
              <a:t>Professionals working in the industry (not necessarily an Engineer)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endParaRPr lang="en-GB" sz="24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en-GB" sz="2400" b="1" dirty="0">
                <a:latin typeface="Gill Sans MT" panose="020B0502020104020203" pitchFamily="34" charset="0"/>
                <a:cs typeface="Times New Roman" panose="02020603050405020304" pitchFamily="18" charset="0"/>
              </a:rPr>
              <a:t>     </a:t>
            </a:r>
            <a:r>
              <a:rPr lang="en-GB" sz="2400" b="1" dirty="0">
                <a:latin typeface="Gill Sans MT" panose="020B0502020104020203" pitchFamily="34" charset="0"/>
              </a:rPr>
              <a:t>Associate Member: AMIHE</a:t>
            </a:r>
          </a:p>
          <a:p>
            <a:pPr marL="452438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2C799C"/>
                </a:solidFill>
                <a:latin typeface="Gill Sans MT" panose="020B0502020104020203" pitchFamily="34" charset="0"/>
              </a:rPr>
              <a:t>Open to engineers with relevant engineering        qualifications  and / or 1 to 5 years experience in the industry.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en-GB" sz="2400" b="1" dirty="0">
                <a:latin typeface="Gill Sans MT" panose="020B0502020104020203" pitchFamily="34" charset="0"/>
              </a:rPr>
              <a:t>               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sz="2400" b="1" dirty="0">
                <a:latin typeface="Gill Sans MT" panose="020B0502020104020203" pitchFamily="34" charset="0"/>
              </a:rPr>
              <a:t> </a:t>
            </a:r>
            <a:endParaRPr lang="en-GB" sz="2400" strike="sngStrike" kern="1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45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6E60B-A2DB-4BF6-903E-1EA30B42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7384"/>
            <a:ext cx="7886700" cy="928612"/>
          </a:xfrm>
        </p:spPr>
        <p:txBody>
          <a:bodyPr/>
          <a:lstStyle/>
          <a:p>
            <a:pPr algn="ctr"/>
            <a:r>
              <a:rPr lang="en-GB" sz="2900" b="1" dirty="0">
                <a:solidFill>
                  <a:srgbClr val="007FA3"/>
                </a:solidFill>
                <a:latin typeface="Gill Sans MT" panose="020B0502020104020203" pitchFamily="34" charset="0"/>
              </a:rPr>
              <a:t>IHE Membership Grades ( Continued) </a:t>
            </a:r>
            <a:endParaRPr lang="en-GB" sz="2900" dirty="0">
              <a:solidFill>
                <a:srgbClr val="007FA3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838A5-B9B6-4E28-A23E-B09BA822C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732"/>
            <a:ext cx="7886700" cy="4824536"/>
          </a:xfrm>
        </p:spPr>
        <p:txBody>
          <a:bodyPr/>
          <a:lstStyle/>
          <a:p>
            <a:pPr marL="457200" lvl="1" indent="0">
              <a:spcBef>
                <a:spcPct val="50000"/>
              </a:spcBef>
              <a:buNone/>
            </a:pPr>
            <a:r>
              <a:rPr lang="en-GB" sz="2400" b="1" dirty="0">
                <a:latin typeface="Gill Sans MT" panose="020B0502020104020203" pitchFamily="34" charset="0"/>
              </a:rPr>
              <a:t>  Member: MIHE</a:t>
            </a:r>
          </a:p>
          <a:p>
            <a:pPr marL="71755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latin typeface="Gill Sans MT" panose="020B0502020104020203" pitchFamily="34" charset="0"/>
              </a:rPr>
              <a:t>An Engineer with an accredited Degree plus two years experience</a:t>
            </a:r>
          </a:p>
          <a:p>
            <a:pPr marL="71755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latin typeface="Gill Sans MT" panose="020B0502020104020203" pitchFamily="34" charset="0"/>
              </a:rPr>
              <a:t>         </a:t>
            </a:r>
            <a:r>
              <a:rPr lang="en-GB" sz="2000" b="1" dirty="0">
                <a:latin typeface="Gill Sans MT" panose="020B0502020104020203" pitchFamily="34" charset="0"/>
              </a:rPr>
              <a:t>or</a:t>
            </a:r>
          </a:p>
          <a:p>
            <a:pPr marL="71755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latin typeface="Gill Sans MT" panose="020B0502020104020203" pitchFamily="34" charset="0"/>
              </a:rPr>
              <a:t>An Engineer with 10 years experience (demonstrating a minimum of three in a responsible position)    </a:t>
            </a:r>
          </a:p>
          <a:p>
            <a:pPr marL="71755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>
                <a:latin typeface="Gill Sans MT" panose="020B0502020104020203" pitchFamily="34" charset="0"/>
              </a:rPr>
              <a:t>        or</a:t>
            </a:r>
            <a:endParaRPr lang="en-GB" sz="2000" dirty="0">
              <a:latin typeface="Gill Sans MT" panose="020B0502020104020203" pitchFamily="34" charset="0"/>
            </a:endParaRPr>
          </a:p>
          <a:p>
            <a:pPr marL="71755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latin typeface="Gill Sans MT" panose="020B0502020104020203" pitchFamily="34" charset="0"/>
              </a:rPr>
              <a:t>P</a:t>
            </a:r>
            <a:r>
              <a:rPr lang="en-GB" sz="2000" b="0" i="0" dirty="0">
                <a:effectLst/>
                <a:latin typeface="Gill Sans MT" panose="020B0502020104020203" pitchFamily="34" charset="0"/>
              </a:rPr>
              <a:t>ossess </a:t>
            </a:r>
            <a:r>
              <a:rPr lang="en-GB" sz="2000" b="0" i="0" dirty="0" err="1">
                <a:effectLst/>
                <a:latin typeface="Gill Sans MT" panose="020B0502020104020203" pitchFamily="34" charset="0"/>
              </a:rPr>
              <a:t>EngTech</a:t>
            </a:r>
            <a:r>
              <a:rPr lang="en-GB" sz="2000" b="0" i="0" dirty="0">
                <a:effectLst/>
                <a:latin typeface="Gill Sans MT" panose="020B0502020104020203" pitchFamily="34" charset="0"/>
              </a:rPr>
              <a:t> registration.</a:t>
            </a:r>
          </a:p>
          <a:p>
            <a:pPr marL="630238" indent="0" eaLnBrk="1" hangingPunct="1">
              <a:spcBef>
                <a:spcPct val="50000"/>
              </a:spcBef>
              <a:buNone/>
            </a:pPr>
            <a:endParaRPr lang="en-GB" sz="2400" b="1" dirty="0">
              <a:latin typeface="Gill Sans MT" panose="020B0502020104020203" pitchFamily="34" charset="0"/>
            </a:endParaRPr>
          </a:p>
          <a:p>
            <a:pPr marL="630238" indent="0" eaLnBrk="1" hangingPunct="1">
              <a:spcBef>
                <a:spcPct val="50000"/>
              </a:spcBef>
              <a:buNone/>
            </a:pPr>
            <a:r>
              <a:rPr lang="en-GB" sz="2400" b="1" dirty="0">
                <a:latin typeface="Gill Sans MT" panose="020B0502020104020203" pitchFamily="34" charset="0"/>
              </a:rPr>
              <a:t> Fellow: FIHE</a:t>
            </a:r>
          </a:p>
          <a:p>
            <a:pPr marL="720725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latin typeface="Gill Sans MT" panose="020B0502020104020203" pitchFamily="34" charset="0"/>
              </a:rPr>
              <a:t>An engineer with 15 years experience (with five years in a responsible position)    </a:t>
            </a:r>
          </a:p>
          <a:p>
            <a:pPr marL="720725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>
                <a:latin typeface="Gill Sans MT" panose="020B0502020104020203" pitchFamily="34" charset="0"/>
              </a:rPr>
              <a:t>or</a:t>
            </a:r>
          </a:p>
          <a:p>
            <a:pPr marL="720725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latin typeface="Gill Sans MT" panose="020B0502020104020203" pitchFamily="34" charset="0"/>
              </a:rPr>
              <a:t>P</a:t>
            </a:r>
            <a:r>
              <a:rPr lang="en-GB" sz="2000" b="0" i="0" dirty="0">
                <a:effectLst/>
                <a:latin typeface="Gill Sans MT" panose="020B0502020104020203" pitchFamily="34" charset="0"/>
              </a:rPr>
              <a:t>ossess </a:t>
            </a:r>
            <a:r>
              <a:rPr lang="en-GB" sz="2000" dirty="0" err="1">
                <a:latin typeface="Gill Sans MT" panose="020B0502020104020203" pitchFamily="34" charset="0"/>
              </a:rPr>
              <a:t>IEng</a:t>
            </a:r>
            <a:r>
              <a:rPr lang="en-GB" sz="2000" dirty="0">
                <a:latin typeface="Gill Sans MT" panose="020B0502020104020203" pitchFamily="34" charset="0"/>
              </a:rPr>
              <a:t> or CEng </a:t>
            </a:r>
            <a:r>
              <a:rPr lang="en-GB" sz="2000" b="0" i="0" dirty="0">
                <a:effectLst/>
                <a:latin typeface="Gill Sans MT" panose="020B0502020104020203" pitchFamily="34" charset="0"/>
              </a:rPr>
              <a:t>registration.</a:t>
            </a:r>
            <a:r>
              <a:rPr lang="en-GB" sz="2000" b="1" dirty="0">
                <a:latin typeface="Gill Sans MT" panose="020B0502020104020203" pitchFamily="34" charset="0"/>
              </a:rPr>
              <a:t>     </a:t>
            </a:r>
            <a:r>
              <a:rPr lang="en-GB" sz="2400" b="1" dirty="0">
                <a:latin typeface="Gill Sans MT" panose="020B0502020104020203" pitchFamily="34" charset="0"/>
              </a:rPr>
              <a:t>    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en-GB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355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6E60B-A2DB-4BF6-903E-1EA30B42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55896"/>
            <a:ext cx="7886700" cy="928612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rgbClr val="007FA3"/>
                </a:solidFill>
                <a:latin typeface="Gill Sans MT" panose="020B0502020104020203" pitchFamily="34" charset="0"/>
              </a:rPr>
              <a:t>Professional Registration</a:t>
            </a:r>
            <a:endParaRPr lang="en-GB" sz="32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838A5-B9B6-4E28-A23E-B09BA822C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052736"/>
            <a:ext cx="7886700" cy="4932548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sz="2400" dirty="0">
                <a:latin typeface="Gill Sans MT" panose="020B0502020104020203" pitchFamily="34" charset="0"/>
              </a:rPr>
              <a:t>Advice &amp; guidance on the steps towards becoming a Professional Engineer:</a:t>
            </a:r>
          </a:p>
          <a:p>
            <a:pPr marL="0" indent="0">
              <a:spcBef>
                <a:spcPct val="50000"/>
              </a:spcBef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000" dirty="0">
                <a:latin typeface="Gill Sans MT" panose="020B0502020104020203" pitchFamily="34" charset="0"/>
              </a:rPr>
              <a:t>You will need to apply for a Professionally Registered grade in addition to your membership grade. Once successful, you will have Post Nominal letters after your name.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Gill Sans MT" panose="020B0502020104020203" pitchFamily="34" charset="0"/>
              </a:rPr>
              <a:t>The grade you apply for is dependent on your academic qualifications combined with the amount of industry experience that you have attained.</a:t>
            </a:r>
          </a:p>
          <a:p>
            <a:pPr>
              <a:spcBef>
                <a:spcPct val="50000"/>
              </a:spcBef>
            </a:pPr>
            <a:endParaRPr lang="en-GB" sz="2400" dirty="0">
              <a:latin typeface="Gill Sans MT" panose="020B0502020104020203" pitchFamily="34" charset="0"/>
            </a:endParaRPr>
          </a:p>
          <a:p>
            <a:pPr marL="0" indent="0" algn="ctr">
              <a:spcBef>
                <a:spcPct val="50000"/>
              </a:spcBef>
              <a:buNone/>
            </a:pPr>
            <a:r>
              <a:rPr lang="en-GB" sz="2000" dirty="0">
                <a:solidFill>
                  <a:srgbClr val="15077B"/>
                </a:solidFill>
                <a:latin typeface="Gill Sans MT" panose="020B05020201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https://www.theihe.org/professional-registration</a:t>
            </a:r>
            <a:endParaRPr lang="en-GB" sz="2000" dirty="0">
              <a:solidFill>
                <a:srgbClr val="15077B"/>
              </a:solidFill>
              <a:latin typeface="Gill Sans MT" panose="020B0502020104020203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GB" sz="2400" dirty="0">
                <a:latin typeface="Gill Sans MT" panose="020B0502020104020203" pitchFamily="34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419581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6E60B-A2DB-4BF6-903E-1EA30B42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57" y="44624"/>
            <a:ext cx="7886700" cy="687610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rgbClr val="007FA3"/>
                </a:solidFill>
                <a:latin typeface="Gill Sans MT" panose="020B0502020104020203" pitchFamily="34" charset="0"/>
              </a:rPr>
              <a:t>Professional Registered Grades</a:t>
            </a:r>
            <a:endParaRPr lang="en-GB" sz="3200" dirty="0">
              <a:solidFill>
                <a:srgbClr val="006182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838A5-B9B6-4E28-A23E-B09BA822C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05" y="1124744"/>
            <a:ext cx="7886700" cy="4359304"/>
          </a:xfrm>
        </p:spPr>
        <p:txBody>
          <a:bodyPr/>
          <a:lstStyle/>
          <a:p>
            <a:pPr marL="0" indent="0">
              <a:buClr>
                <a:srgbClr val="FFC000"/>
              </a:buClr>
              <a:buNone/>
            </a:pPr>
            <a:r>
              <a:rPr lang="en-GB" sz="2400" dirty="0">
                <a:solidFill>
                  <a:srgbClr val="2C799C"/>
                </a:solidFill>
                <a:latin typeface="Gill Sans MT" panose="020B0502020104020203" pitchFamily="34" charset="0"/>
              </a:rPr>
              <a:t>The IHE offer the following Registrations </a:t>
            </a:r>
          </a:p>
          <a:p>
            <a:pPr marL="806450" indent="-354013">
              <a:buClr>
                <a:srgbClr val="2C799C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2C799C"/>
                </a:solidFill>
                <a:latin typeface="Gill Sans MT" panose="020B0502020104020203" pitchFamily="34" charset="0"/>
              </a:rPr>
              <a:t>Engineering Technician		</a:t>
            </a:r>
            <a:r>
              <a:rPr lang="en-GB" sz="2000" dirty="0" err="1">
                <a:solidFill>
                  <a:srgbClr val="2C799C"/>
                </a:solidFill>
                <a:latin typeface="Gill Sans MT" panose="020B0502020104020203" pitchFamily="34" charset="0"/>
              </a:rPr>
              <a:t>EngTech</a:t>
            </a:r>
            <a:endParaRPr lang="en-GB" sz="2000" dirty="0">
              <a:solidFill>
                <a:srgbClr val="2C799C"/>
              </a:solidFill>
              <a:latin typeface="Gill Sans MT" panose="020B0502020104020203" pitchFamily="34" charset="0"/>
            </a:endParaRPr>
          </a:p>
          <a:p>
            <a:pPr marL="806450" indent="-354013">
              <a:buClr>
                <a:srgbClr val="2C799C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2C799C"/>
                </a:solidFill>
                <a:latin typeface="Gill Sans MT" panose="020B0502020104020203" pitchFamily="34" charset="0"/>
              </a:rPr>
              <a:t>Incorporated Engineer 		</a:t>
            </a:r>
            <a:r>
              <a:rPr lang="en-GB" sz="2000" dirty="0" err="1">
                <a:solidFill>
                  <a:srgbClr val="2C799C"/>
                </a:solidFill>
                <a:latin typeface="Gill Sans MT" panose="020B0502020104020203" pitchFamily="34" charset="0"/>
              </a:rPr>
              <a:t>IEng</a:t>
            </a:r>
            <a:endParaRPr lang="en-GB" sz="2000" dirty="0">
              <a:solidFill>
                <a:srgbClr val="2C799C"/>
              </a:solidFill>
              <a:latin typeface="Gill Sans MT" panose="020B0502020104020203" pitchFamily="34" charset="0"/>
            </a:endParaRPr>
          </a:p>
          <a:p>
            <a:pPr marL="806450" indent="-354013">
              <a:buClr>
                <a:srgbClr val="2C799C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2C799C"/>
                </a:solidFill>
                <a:latin typeface="Gill Sans MT" panose="020B0502020104020203" pitchFamily="34" charset="0"/>
              </a:rPr>
              <a:t>Chartered Engineer 		CEng</a:t>
            </a:r>
            <a:endParaRPr lang="en-GB" sz="2000" b="1" dirty="0">
              <a:solidFill>
                <a:srgbClr val="2C799C"/>
              </a:solidFill>
              <a:latin typeface="Gill Sans MT" panose="020B0502020104020203" pitchFamily="34" charset="0"/>
            </a:endParaRPr>
          </a:p>
          <a:p>
            <a:pPr marL="806450" indent="-354013">
              <a:buClr>
                <a:srgbClr val="2C799C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2C799C"/>
                </a:solidFill>
                <a:latin typeface="Gill Sans MT" panose="020B0502020104020203" pitchFamily="34" charset="0"/>
              </a:rPr>
              <a:t>Registered IT Technician		</a:t>
            </a:r>
            <a:r>
              <a:rPr lang="en-GB" sz="2000" dirty="0" err="1">
                <a:solidFill>
                  <a:srgbClr val="2C799C"/>
                </a:solidFill>
                <a:latin typeface="Gill Sans MT" panose="020B0502020104020203" pitchFamily="34" charset="0"/>
              </a:rPr>
              <a:t>RITTech</a:t>
            </a:r>
            <a:endParaRPr lang="en-GB" sz="2000" dirty="0">
              <a:solidFill>
                <a:srgbClr val="2C799C"/>
              </a:solidFill>
              <a:latin typeface="Gill Sans MT" panose="020B0502020104020203" pitchFamily="34" charset="0"/>
            </a:endParaRPr>
          </a:p>
          <a:p>
            <a:pPr marL="806450" indent="-354013">
              <a:buClr>
                <a:srgbClr val="2C799C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2C799C"/>
                </a:solidFill>
                <a:latin typeface="Gill Sans MT" panose="020B0502020104020203" pitchFamily="34" charset="0"/>
              </a:rPr>
              <a:t>Chartered IT Professional 		CITP</a:t>
            </a:r>
          </a:p>
          <a:p>
            <a:pPr marL="806450" indent="-354013">
              <a:buClr>
                <a:srgbClr val="2C799C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2C799C"/>
                </a:solidFill>
                <a:latin typeface="Gill Sans MT" panose="020B0502020104020203" pitchFamily="34" charset="0"/>
              </a:rPr>
              <a:t>ICT Technician			</a:t>
            </a:r>
            <a:r>
              <a:rPr lang="en-GB" sz="2000" dirty="0" err="1">
                <a:solidFill>
                  <a:srgbClr val="2C799C"/>
                </a:solidFill>
                <a:latin typeface="Gill Sans MT" panose="020B0502020104020203" pitchFamily="34" charset="0"/>
              </a:rPr>
              <a:t>ICTTech</a:t>
            </a:r>
            <a:endParaRPr lang="en-GB" sz="2000" dirty="0">
              <a:solidFill>
                <a:srgbClr val="2C799C"/>
              </a:solidFill>
              <a:latin typeface="Gill Sans MT" panose="020B0502020104020203" pitchFamily="34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endParaRPr lang="en-GB" sz="1100" i="1" dirty="0">
              <a:solidFill>
                <a:srgbClr val="2C799C"/>
              </a:solidFill>
              <a:latin typeface="Gill Sans MT" panose="020B0502020104020203" pitchFamily="34" charset="0"/>
            </a:endParaRPr>
          </a:p>
          <a:p>
            <a:pPr marL="0" indent="0" algn="ctr" eaLnBrk="1" hangingPunct="1">
              <a:spcBef>
                <a:spcPct val="50000"/>
              </a:spcBef>
              <a:buNone/>
            </a:pPr>
            <a:endParaRPr lang="en-GB" sz="2000" i="1" dirty="0">
              <a:solidFill>
                <a:srgbClr val="2C799C"/>
              </a:solidFill>
              <a:latin typeface="Gill Sans MT" panose="020B0502020104020203" pitchFamily="34" charset="0"/>
            </a:endParaRPr>
          </a:p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GB" sz="2000" i="1" dirty="0">
                <a:solidFill>
                  <a:srgbClr val="2C799C"/>
                </a:solidFill>
                <a:latin typeface="Gill Sans MT" panose="020B0502020104020203" pitchFamily="34" charset="0"/>
              </a:rPr>
              <a:t>All guidance documents on how to become professionally qualified are on the IHE website. </a:t>
            </a:r>
          </a:p>
        </p:txBody>
      </p:sp>
    </p:spTree>
    <p:extLst>
      <p:ext uri="{BB962C8B-B14F-4D97-AF65-F5344CB8AC3E}">
        <p14:creationId xmlns:p14="http://schemas.microsoft.com/office/powerpoint/2010/main" val="128692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B793E-BF12-4EF9-A3B4-5ADDFAB29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0145"/>
            <a:ext cx="8784975" cy="759618"/>
          </a:xfrm>
        </p:spPr>
        <p:txBody>
          <a:bodyPr/>
          <a:lstStyle/>
          <a:p>
            <a:pPr algn="ctr"/>
            <a:br>
              <a:rPr lang="en-GB" sz="2900" b="1" dirty="0">
                <a:solidFill>
                  <a:srgbClr val="007FA3"/>
                </a:solidFill>
                <a:latin typeface="Gill Sans MT" panose="020B0502020104020203" pitchFamily="34" charset="0"/>
              </a:rPr>
            </a:br>
            <a:r>
              <a:rPr lang="en-GB" sz="2900" b="1" dirty="0">
                <a:solidFill>
                  <a:srgbClr val="007FA3"/>
                </a:solidFill>
                <a:latin typeface="Gill Sans MT" panose="020B0502020104020203" pitchFamily="34" charset="0"/>
              </a:rPr>
              <a:t>Benefits of Membership </a:t>
            </a:r>
            <a:br>
              <a:rPr lang="en-GB" sz="2900" b="1" dirty="0">
                <a:solidFill>
                  <a:srgbClr val="007FA3"/>
                </a:solidFill>
                <a:latin typeface="Gill Sans MT" panose="020B0502020104020203" pitchFamily="34" charset="0"/>
              </a:rPr>
            </a:br>
            <a:endParaRPr lang="en-GB" sz="2900" b="1" dirty="0">
              <a:solidFill>
                <a:srgbClr val="007FA3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36FB4-AD78-4652-B4B6-F263DAAF2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70829"/>
            <a:ext cx="8064896" cy="4040768"/>
          </a:xfrm>
        </p:spPr>
        <p:txBody>
          <a:bodyPr>
            <a:normAutofit/>
          </a:bodyPr>
          <a:lstStyle/>
          <a:p>
            <a:pPr>
              <a:buClr>
                <a:srgbClr val="2C799C"/>
              </a:buClr>
            </a:pPr>
            <a:r>
              <a:rPr lang="en-GB" sz="2000" dirty="0" err="1">
                <a:solidFill>
                  <a:srgbClr val="2C799C"/>
                </a:solidFill>
                <a:latin typeface="Gill Sans MT" panose="020B0502020104020203" pitchFamily="34" charset="0"/>
              </a:rPr>
              <a:t>eBulletin</a:t>
            </a:r>
            <a:r>
              <a:rPr lang="en-GB" sz="2000" dirty="0">
                <a:solidFill>
                  <a:srgbClr val="2C799C"/>
                </a:solidFill>
                <a:latin typeface="Gill Sans MT" panose="020B0502020104020203" pitchFamily="34" charset="0"/>
              </a:rPr>
              <a:t> every week – containing jobs, news, technical papers and events</a:t>
            </a:r>
          </a:p>
          <a:p>
            <a:pPr>
              <a:buClr>
                <a:srgbClr val="2C799C"/>
              </a:buClr>
            </a:pPr>
            <a:r>
              <a:rPr lang="en-GB" sz="2000" dirty="0">
                <a:solidFill>
                  <a:srgbClr val="2C799C"/>
                </a:solidFill>
                <a:latin typeface="Gill Sans MT" panose="020B0502020104020203" pitchFamily="34" charset="0"/>
              </a:rPr>
              <a:t>Access to local Branch meetings &amp; visits with opportunity to join</a:t>
            </a:r>
          </a:p>
          <a:p>
            <a:pPr>
              <a:buClr>
                <a:srgbClr val="2C799C"/>
              </a:buClr>
            </a:pPr>
            <a:r>
              <a:rPr lang="en-GB" sz="2000" dirty="0">
                <a:solidFill>
                  <a:srgbClr val="2C799C"/>
                </a:solidFill>
                <a:latin typeface="Gill Sans MT" panose="020B0502020104020203" pitchFamily="34" charset="0"/>
              </a:rPr>
              <a:t>Members area on IHE website with forums, document downloads and networking opportunities</a:t>
            </a:r>
          </a:p>
          <a:p>
            <a:pPr>
              <a:buClr>
                <a:srgbClr val="2C799C"/>
              </a:buClr>
            </a:pPr>
            <a:r>
              <a:rPr lang="en-GB" sz="2000" dirty="0">
                <a:solidFill>
                  <a:srgbClr val="2C799C"/>
                </a:solidFill>
                <a:latin typeface="Gill Sans MT" panose="020B0502020104020203" pitchFamily="34" charset="0"/>
              </a:rPr>
              <a:t>Discount on Training Courses &amp; Events</a:t>
            </a:r>
          </a:p>
          <a:p>
            <a:pPr>
              <a:buClr>
                <a:srgbClr val="2C799C"/>
              </a:buClr>
            </a:pPr>
            <a:r>
              <a:rPr lang="en-GB" sz="2000" dirty="0">
                <a:solidFill>
                  <a:srgbClr val="2C799C"/>
                </a:solidFill>
                <a:latin typeface="Gill Sans MT" panose="020B0502020104020203" pitchFamily="34" charset="0"/>
              </a:rPr>
              <a:t>CPD HUB &amp; CPD Recording Tool</a:t>
            </a:r>
          </a:p>
          <a:p>
            <a:pPr>
              <a:buClr>
                <a:srgbClr val="2C799C"/>
              </a:buClr>
            </a:pPr>
            <a:r>
              <a:rPr lang="en-GB" sz="2000" dirty="0">
                <a:solidFill>
                  <a:srgbClr val="2C799C"/>
                </a:solidFill>
                <a:latin typeface="Gill Sans MT" panose="020B0502020104020203" pitchFamily="34" charset="0"/>
              </a:rPr>
              <a:t>Online Technical Forums</a:t>
            </a:r>
          </a:p>
          <a:p>
            <a:pPr>
              <a:buClr>
                <a:srgbClr val="2C799C"/>
              </a:buClr>
            </a:pPr>
            <a:r>
              <a:rPr lang="en-GB" sz="2000" dirty="0">
                <a:solidFill>
                  <a:srgbClr val="2C799C"/>
                </a:solidFill>
                <a:latin typeface="Gill Sans MT" panose="020B0502020104020203" pitchFamily="34" charset="0"/>
              </a:rPr>
              <a:t>Member’s Pages in Highways Magazine</a:t>
            </a:r>
          </a:p>
          <a:p>
            <a:pPr>
              <a:buClr>
                <a:srgbClr val="2C799C"/>
              </a:buClr>
            </a:pPr>
            <a:r>
              <a:rPr lang="en-GB" sz="2000" dirty="0">
                <a:solidFill>
                  <a:srgbClr val="2C799C"/>
                </a:solidFill>
                <a:latin typeface="Gill Sans MT" panose="020B0502020104020203" pitchFamily="34" charset="0"/>
              </a:rPr>
              <a:t>FREE Subscription to Highway Magazine</a:t>
            </a:r>
          </a:p>
          <a:p>
            <a:pPr marL="0" indent="0">
              <a:buClr>
                <a:srgbClr val="FFC000"/>
              </a:buClr>
              <a:buNone/>
            </a:pPr>
            <a:endParaRPr lang="en-GB" sz="2400" dirty="0">
              <a:solidFill>
                <a:srgbClr val="2C799C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5" descr="Highways July 2020 cover 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2636912"/>
            <a:ext cx="2160240" cy="3050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0415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-1587" y="116632"/>
            <a:ext cx="9144000" cy="53383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7FA3"/>
                </a:solidFill>
                <a:latin typeface="Gill Sans MT" panose="020B0502020104020203" pitchFamily="34" charset="0"/>
              </a:rPr>
              <a:t>Benefits of Professionally Registered Status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684213" y="1231106"/>
            <a:ext cx="7772400" cy="4395787"/>
          </a:xfrm>
        </p:spPr>
        <p:txBody>
          <a:bodyPr/>
          <a:lstStyle/>
          <a:p>
            <a:pPr marL="354013" indent="-354013">
              <a:buClr>
                <a:srgbClr val="2C799C"/>
              </a:buClr>
            </a:pPr>
            <a:r>
              <a:rPr lang="en-US" sz="2400" dirty="0">
                <a:solidFill>
                  <a:srgbClr val="2C799C"/>
                </a:solidFill>
                <a:latin typeface="Gill Sans MT" panose="020B0502020104020203" pitchFamily="34" charset="0"/>
              </a:rPr>
              <a:t>Demonstrates personal success </a:t>
            </a:r>
          </a:p>
          <a:p>
            <a:pPr marL="354013" indent="-354013">
              <a:buClr>
                <a:srgbClr val="2C799C"/>
              </a:buClr>
            </a:pPr>
            <a:r>
              <a:rPr lang="en-US" sz="2400" dirty="0">
                <a:solidFill>
                  <a:srgbClr val="2C799C"/>
                </a:solidFill>
                <a:latin typeface="Gill Sans MT" panose="020B0502020104020203" pitchFamily="34" charset="0"/>
              </a:rPr>
              <a:t>Is held in high regard by the engineering industry and employers</a:t>
            </a:r>
          </a:p>
          <a:p>
            <a:pPr marL="354013" indent="-354013">
              <a:buClr>
                <a:srgbClr val="2C799C"/>
              </a:buClr>
            </a:pPr>
            <a:r>
              <a:rPr lang="en-US" sz="2400" dirty="0">
                <a:solidFill>
                  <a:srgbClr val="2C799C"/>
                </a:solidFill>
                <a:latin typeface="Gill Sans MT" panose="020B0502020104020203" pitchFamily="34" charset="0"/>
              </a:rPr>
              <a:t>Is an internationally </a:t>
            </a:r>
            <a:r>
              <a:rPr lang="en-US" sz="2400" dirty="0" err="1">
                <a:solidFill>
                  <a:srgbClr val="2C799C"/>
                </a:solidFill>
                <a:latin typeface="Gill Sans MT" panose="020B0502020104020203" pitchFamily="34" charset="0"/>
              </a:rPr>
              <a:t>recognised</a:t>
            </a:r>
            <a:r>
              <a:rPr lang="en-US" sz="2400" dirty="0">
                <a:solidFill>
                  <a:srgbClr val="2C799C"/>
                </a:solidFill>
                <a:latin typeface="Gill Sans MT" panose="020B0502020104020203" pitchFamily="34" charset="0"/>
              </a:rPr>
              <a:t> qualification </a:t>
            </a:r>
          </a:p>
          <a:p>
            <a:pPr marL="354013" indent="-354013">
              <a:buClr>
                <a:srgbClr val="2C799C"/>
              </a:buClr>
            </a:pPr>
            <a:r>
              <a:rPr lang="en-US" sz="2400" dirty="0">
                <a:solidFill>
                  <a:srgbClr val="2C799C"/>
                </a:solidFill>
                <a:latin typeface="Gill Sans MT" panose="020B0502020104020203" pitchFamily="34" charset="0"/>
              </a:rPr>
              <a:t>Recognises achievement without the need for formal academic study</a:t>
            </a:r>
          </a:p>
          <a:p>
            <a:pPr marL="354013" indent="-354013">
              <a:buClr>
                <a:srgbClr val="2C799C"/>
              </a:buClr>
            </a:pPr>
            <a:r>
              <a:rPr lang="en-US" sz="2400" dirty="0">
                <a:solidFill>
                  <a:srgbClr val="2C799C"/>
                </a:solidFill>
                <a:latin typeface="Gill Sans MT" panose="020B0502020104020203" pitchFamily="34" charset="0"/>
              </a:rPr>
              <a:t>Transferable and relevant across engineering</a:t>
            </a:r>
          </a:p>
          <a:p>
            <a:pPr marL="354013" indent="-354013">
              <a:buClr>
                <a:srgbClr val="2C799C"/>
              </a:buClr>
            </a:pPr>
            <a:r>
              <a:rPr lang="en-US" sz="2400" dirty="0">
                <a:solidFill>
                  <a:srgbClr val="2C799C"/>
                </a:solidFill>
                <a:latin typeface="Gill Sans MT" panose="020B0502020104020203" pitchFamily="34" charset="0"/>
              </a:rPr>
              <a:t>Entitles use of internationally recognised post-nominals after your name</a:t>
            </a:r>
          </a:p>
          <a:p>
            <a:pPr>
              <a:buClr>
                <a:srgbClr val="FFFF00"/>
              </a:buClr>
            </a:pPr>
            <a:endParaRPr lang="en-US" sz="2400" dirty="0">
              <a:solidFill>
                <a:srgbClr val="2C799C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813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7990656" cy="4104456"/>
          </a:xfrm>
        </p:spPr>
        <p:txBody>
          <a:bodyPr/>
          <a:lstStyle/>
          <a:p>
            <a:pPr>
              <a:buNone/>
            </a:pPr>
            <a:r>
              <a:rPr lang="en-US" sz="2400" i="1" dirty="0">
                <a:latin typeface="Gill Sans MT" panose="020B0502020104020203" pitchFamily="34" charset="0"/>
              </a:rPr>
              <a:t>“I would encourage any highway engineering practitioner to think about seeking professional registration and joining the Institute of Highway Engineers.”</a:t>
            </a:r>
          </a:p>
          <a:p>
            <a:pPr>
              <a:buFontTx/>
              <a:buNone/>
            </a:pPr>
            <a:endParaRPr lang="en-US" sz="1200" i="1" dirty="0">
              <a:latin typeface="Gill Sans MT" panose="020B0502020104020203" pitchFamily="34" charset="0"/>
            </a:endParaRPr>
          </a:p>
          <a:p>
            <a:pPr>
              <a:buFontTx/>
              <a:buNone/>
            </a:pPr>
            <a:endParaRPr lang="en-US" sz="1200" i="1" dirty="0">
              <a:latin typeface="Gill Sans MT" panose="020B0502020104020203" pitchFamily="34" charset="0"/>
            </a:endParaRPr>
          </a:p>
          <a:p>
            <a:pPr marL="0" indent="0" algn="ctr">
              <a:buFontTx/>
              <a:buNone/>
            </a:pPr>
            <a:r>
              <a:rPr lang="en-GB" sz="2400" dirty="0">
                <a:latin typeface="Gill Sans MT" panose="020B0502020104020203" pitchFamily="34" charset="0"/>
              </a:rPr>
              <a:t>You can apply online through the IHE website.</a:t>
            </a:r>
          </a:p>
          <a:p>
            <a:pPr algn="ctr">
              <a:buFontTx/>
              <a:buNone/>
            </a:pPr>
            <a:r>
              <a:rPr lang="en-GB" sz="2400" dirty="0">
                <a:solidFill>
                  <a:srgbClr val="954F72"/>
                </a:solidFill>
                <a:latin typeface="Gill Sans MT" panose="020B05020201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algn="ctr">
              <a:buFontTx/>
              <a:buNone/>
            </a:pPr>
            <a:r>
              <a:rPr lang="en-US" sz="2400" dirty="0">
                <a:solidFill>
                  <a:srgbClr val="2C799C"/>
                </a:solidFill>
                <a:latin typeface="Gill Sans MT" panose="020B05020201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https://www.theihe.org/membership/membership-types/  </a:t>
            </a:r>
            <a:endParaRPr lang="en-US" sz="2400" dirty="0">
              <a:solidFill>
                <a:srgbClr val="2C799C"/>
              </a:solidFill>
              <a:latin typeface="Gill Sans MT" panose="020B0502020104020203" pitchFamily="34" charset="0"/>
            </a:endParaRPr>
          </a:p>
          <a:p>
            <a:pPr>
              <a:buFontTx/>
              <a:buNone/>
            </a:pPr>
            <a:endParaRPr lang="en-US" sz="2000" b="1" dirty="0">
              <a:latin typeface="Gill Sans MT" panose="020B0502020104020203" pitchFamily="34" charset="0"/>
            </a:endParaRPr>
          </a:p>
          <a:p>
            <a:pPr>
              <a:buFontTx/>
              <a:buNone/>
            </a:pPr>
            <a:endParaRPr lang="en-US" sz="20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094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AEAD-7950-4ED0-8C42-35C9D1660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743"/>
            <a:ext cx="8136904" cy="781969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7FA3"/>
                </a:solidFill>
                <a:latin typeface="Gill Sans MT" panose="020B0502020104020203" pitchFamily="34" charset="0"/>
              </a:rPr>
              <a:t>Introduction</a:t>
            </a:r>
            <a:endParaRPr lang="en-GB" sz="3200" b="1" dirty="0">
              <a:solidFill>
                <a:srgbClr val="007FA3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AE3AD-373A-4791-B95F-C165913BF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8280920" cy="3024336"/>
          </a:xfrm>
        </p:spPr>
        <p:txBody>
          <a:bodyPr>
            <a:normAutofit/>
          </a:bodyPr>
          <a:lstStyle/>
          <a:p>
            <a:pPr>
              <a:buClr>
                <a:srgbClr val="2C799C"/>
              </a:buClr>
            </a:pPr>
            <a:r>
              <a:rPr lang="en-GB" sz="2400" dirty="0">
                <a:solidFill>
                  <a:srgbClr val="2C799C"/>
                </a:solidFill>
                <a:latin typeface="Gill Sans MT" panose="020B0502020104020203" pitchFamily="34" charset="0"/>
              </a:rPr>
              <a:t>Established in 1965 and have been licenced by the Engineering Council since 1972</a:t>
            </a:r>
          </a:p>
          <a:p>
            <a:pPr>
              <a:buClr>
                <a:srgbClr val="2C799C"/>
              </a:buClr>
            </a:pPr>
            <a:endParaRPr lang="en-GB" sz="2400" dirty="0">
              <a:solidFill>
                <a:srgbClr val="2C799C"/>
              </a:solidFill>
              <a:latin typeface="Gill Sans MT" panose="020B0502020104020203" pitchFamily="34" charset="0"/>
            </a:endParaRPr>
          </a:p>
          <a:p>
            <a:pPr>
              <a:buClr>
                <a:srgbClr val="2C799C"/>
              </a:buClr>
            </a:pPr>
            <a:r>
              <a:rPr lang="en-GB" sz="2400" dirty="0">
                <a:solidFill>
                  <a:srgbClr val="2C799C"/>
                </a:solidFill>
                <a:latin typeface="Gill Sans MT" panose="020B0502020104020203" pitchFamily="34" charset="0"/>
              </a:rPr>
              <a:t>Institute of choice for specialist highway and traffic practitioners</a:t>
            </a:r>
          </a:p>
          <a:p>
            <a:pPr>
              <a:buClr>
                <a:srgbClr val="2C799C"/>
              </a:buClr>
            </a:pPr>
            <a:endParaRPr lang="en-GB" sz="2400" dirty="0">
              <a:solidFill>
                <a:srgbClr val="2C799C"/>
              </a:solidFill>
              <a:latin typeface="Gill Sans MT" panose="020B0502020104020203" pitchFamily="34" charset="0"/>
            </a:endParaRPr>
          </a:p>
          <a:p>
            <a:pPr>
              <a:buClr>
                <a:srgbClr val="2C799C"/>
              </a:buClr>
            </a:pPr>
            <a:r>
              <a:rPr lang="en-GB" sz="2400" dirty="0">
                <a:solidFill>
                  <a:srgbClr val="2C799C"/>
                </a:solidFill>
                <a:latin typeface="Gill Sans MT" panose="020B0502020104020203" pitchFamily="34" charset="0"/>
              </a:rPr>
              <a:t>Expertise in all areas of traffic engineering</a:t>
            </a:r>
          </a:p>
          <a:p>
            <a:pPr marL="541338" indent="-541338">
              <a:buClr>
                <a:srgbClr val="FFC000"/>
              </a:buClr>
              <a:buNone/>
            </a:pPr>
            <a:endParaRPr lang="en-GB" sz="2400" dirty="0">
              <a:solidFill>
                <a:srgbClr val="2C799C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E354E-5EB5-447E-92FC-5DEA1144121C}"/>
              </a:ext>
            </a:extLst>
          </p:cNvPr>
          <p:cNvSpPr txBox="1"/>
          <p:nvPr/>
        </p:nvSpPr>
        <p:spPr>
          <a:xfrm>
            <a:off x="395536" y="854490"/>
            <a:ext cx="7920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2C799C"/>
                </a:solidFill>
                <a:latin typeface="Gill Sans MT" panose="020B0502020104020203" pitchFamily="34" charset="0"/>
              </a:rPr>
              <a:t>Who are the Institute of Highway Engineers (IHE) ?</a:t>
            </a:r>
            <a:endParaRPr lang="en-GB" dirty="0">
              <a:solidFill>
                <a:srgbClr val="2C799C"/>
              </a:solidFill>
              <a:latin typeface="Gill Sans MT" panose="020B05020201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5494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1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F6915F2-1C0F-45D8-A8AB-BBEC7FEA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152" y="2002483"/>
            <a:ext cx="5903913" cy="865188"/>
          </a:xfrm>
        </p:spPr>
        <p:txBody>
          <a:bodyPr/>
          <a:lstStyle/>
          <a:p>
            <a:pPr algn="ctr"/>
            <a:r>
              <a:rPr lang="en-US" sz="2900" b="1" dirty="0">
                <a:solidFill>
                  <a:schemeClr val="bg1"/>
                </a:solidFill>
                <a:latin typeface="Gill Sans MT" panose="020B0502020104020203" pitchFamily="34" charset="0"/>
              </a:rPr>
              <a:t>Thank you for your time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A0CF7B-07FA-4939-840B-75C03CEE3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696" y="3284984"/>
            <a:ext cx="5472608" cy="1116136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Any questions please contact –</a:t>
            </a:r>
          </a:p>
          <a:p>
            <a:pPr algn="ctr">
              <a:buNone/>
            </a:pPr>
            <a:r>
              <a:rPr lang="en-GB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Steve.spender@theihe.org</a:t>
            </a:r>
          </a:p>
        </p:txBody>
      </p:sp>
    </p:spTree>
    <p:extLst>
      <p:ext uri="{BB962C8B-B14F-4D97-AF65-F5344CB8AC3E}">
        <p14:creationId xmlns:p14="http://schemas.microsoft.com/office/powerpoint/2010/main" val="2063298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67866" y="0"/>
            <a:ext cx="8208268" cy="836712"/>
          </a:xfrm>
        </p:spPr>
        <p:txBody>
          <a:bodyPr/>
          <a:lstStyle/>
          <a:p>
            <a:pPr algn="ctr"/>
            <a:r>
              <a:rPr lang="en-US" sz="2900" b="1" dirty="0">
                <a:solidFill>
                  <a:srgbClr val="007FA3"/>
                </a:solidFill>
                <a:latin typeface="Gill Sans MT" panose="020B0502020104020203" pitchFamily="34" charset="0"/>
              </a:rPr>
              <a:t>The Institute of Highway Engineers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685800" y="908720"/>
            <a:ext cx="7772400" cy="4320480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Clr>
                <a:srgbClr val="FFB81C"/>
              </a:buClr>
              <a:buNone/>
            </a:pPr>
            <a:r>
              <a:rPr lang="en-US" sz="2400" dirty="0">
                <a:solidFill>
                  <a:srgbClr val="2C799C"/>
                </a:solidFill>
                <a:latin typeface="Gill Sans MT" panose="020B0502020104020203" pitchFamily="34" charset="0"/>
              </a:rPr>
              <a:t>Our Vision: </a:t>
            </a:r>
          </a:p>
          <a:p>
            <a:pPr algn="ctr">
              <a:spcAft>
                <a:spcPts val="600"/>
              </a:spcAft>
              <a:buClr>
                <a:srgbClr val="FFB81C"/>
              </a:buClr>
              <a:buFontTx/>
              <a:buNone/>
            </a:pPr>
            <a:r>
              <a:rPr lang="en-US" sz="2400" dirty="0">
                <a:solidFill>
                  <a:srgbClr val="004F59"/>
                </a:solidFill>
                <a:latin typeface="Gill Sans MT" panose="020B0502020104020203" pitchFamily="34" charset="0"/>
              </a:rPr>
              <a:t>		</a:t>
            </a:r>
            <a:r>
              <a:rPr lang="en-US" sz="2400" b="1" i="1" dirty="0">
                <a:solidFill>
                  <a:srgbClr val="2C799C"/>
                </a:solidFill>
                <a:latin typeface="Gill Sans MT" panose="020B0502020104020203" pitchFamily="34" charset="0"/>
              </a:rPr>
              <a:t>“To support Highway and Traffic Engineers at every stage of their career” </a:t>
            </a:r>
          </a:p>
          <a:p>
            <a:pPr marL="452438" indent="-452438">
              <a:spcAft>
                <a:spcPts val="600"/>
              </a:spcAft>
              <a:buClr>
                <a:srgbClr val="2C799C"/>
              </a:buClr>
            </a:pPr>
            <a:r>
              <a:rPr lang="en-US" sz="2400" dirty="0">
                <a:latin typeface="Gill Sans MT" panose="020B0502020104020203" pitchFamily="34" charset="0"/>
              </a:rPr>
              <a:t>We have over 3,600 members of which more than 50% are professionally registered.</a:t>
            </a:r>
          </a:p>
          <a:p>
            <a:pPr marL="452438" indent="-452438">
              <a:spcAft>
                <a:spcPts val="600"/>
              </a:spcAft>
              <a:buClr>
                <a:srgbClr val="2C799C"/>
              </a:buClr>
            </a:pPr>
            <a:r>
              <a:rPr lang="en-US" sz="2400" dirty="0">
                <a:latin typeface="Gill Sans MT" panose="020B0502020104020203" pitchFamily="34" charset="0"/>
              </a:rPr>
              <a:t>We are Licensed by Engineering Council &amp; British Computer Society to register Engineering Technicians, ICT Technicians, Incorporated Engineers, Chartered Engineers and Chartered IT Professionals.</a:t>
            </a:r>
          </a:p>
          <a:p>
            <a:pPr marL="452438" indent="-452438">
              <a:spcAft>
                <a:spcPts val="600"/>
              </a:spcAft>
              <a:buClr>
                <a:srgbClr val="2C799C"/>
              </a:buClr>
            </a:pPr>
            <a:r>
              <a:rPr lang="en-US" sz="2400" dirty="0">
                <a:latin typeface="Gill Sans MT" panose="020B0502020104020203" pitchFamily="34" charset="0"/>
              </a:rPr>
              <a:t>We are the </a:t>
            </a:r>
            <a:r>
              <a:rPr lang="en-US" sz="2400" b="1" u="sng" dirty="0">
                <a:latin typeface="Gill Sans MT" panose="020B0502020104020203" pitchFamily="34" charset="0"/>
              </a:rPr>
              <a:t>only</a:t>
            </a:r>
            <a:r>
              <a:rPr lang="en-US" sz="2400" dirty="0">
                <a:latin typeface="Gill Sans MT" panose="020B0502020104020203" pitchFamily="34" charset="0"/>
              </a:rPr>
              <a:t> Engineering Council Institute dedicated to serving the needs of engineering professionals in the highways sector. </a:t>
            </a:r>
          </a:p>
          <a:p>
            <a:endParaRPr lang="en-US" sz="2400" dirty="0">
              <a:solidFill>
                <a:srgbClr val="004F59"/>
              </a:solidFill>
              <a:latin typeface="Gill Sans MT" panose="020B0502020104020203" pitchFamily="34" charset="0"/>
            </a:endParaRPr>
          </a:p>
          <a:p>
            <a:endParaRPr lang="en-US" sz="2400" dirty="0">
              <a:solidFill>
                <a:srgbClr val="004F59"/>
              </a:solidFill>
              <a:latin typeface="Gill Sans MT" panose="020B05020201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53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50C2E3B-1F39-4EAB-AF82-0E7EB2CA17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26" t="13176" r="20010" b="13392"/>
          <a:stretch/>
        </p:blipFill>
        <p:spPr>
          <a:xfrm>
            <a:off x="8174435" y="0"/>
            <a:ext cx="892699" cy="11247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2924B-86E5-4979-9A25-791F39DA8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84" y="983953"/>
            <a:ext cx="7969250" cy="5040560"/>
          </a:xfrm>
        </p:spPr>
        <p:txBody>
          <a:bodyPr>
            <a:noAutofit/>
          </a:bodyPr>
          <a:lstStyle/>
          <a:p>
            <a:pPr marL="0" indent="0" algn="ctr">
              <a:buClr>
                <a:srgbClr val="FFC000"/>
              </a:buClr>
              <a:buNone/>
            </a:pPr>
            <a:r>
              <a:rPr lang="en-GB" sz="2800" dirty="0">
                <a:solidFill>
                  <a:srgbClr val="004F59"/>
                </a:solidFill>
                <a:latin typeface="Gill Sans MT" panose="020B0502020104020203" pitchFamily="34" charset="0"/>
              </a:rPr>
              <a:t>  </a:t>
            </a:r>
            <a:r>
              <a:rPr lang="en-GB" sz="2800" b="1" dirty="0">
                <a:latin typeface="Gill Sans MT" panose="020B0502020104020203" pitchFamily="34" charset="0"/>
              </a:rPr>
              <a:t>The Institute of Highway Engineers (IHE) :-</a:t>
            </a:r>
            <a:endParaRPr lang="en-GB" sz="1200" b="1" dirty="0">
              <a:latin typeface="Gill Sans MT" panose="020B0502020104020203" pitchFamily="34" charset="0"/>
            </a:endParaRPr>
          </a:p>
          <a:p>
            <a:pPr marL="541338" indent="-541338">
              <a:buClr>
                <a:srgbClr val="FFC000"/>
              </a:buClr>
              <a:buNone/>
            </a:pPr>
            <a:r>
              <a:rPr lang="en-GB" sz="2400" dirty="0">
                <a:solidFill>
                  <a:srgbClr val="2C799C"/>
                </a:solidFill>
                <a:latin typeface="Gill Sans MT" panose="020B0502020104020203" pitchFamily="34" charset="0"/>
              </a:rPr>
              <a:t>Professionally Register: </a:t>
            </a:r>
          </a:p>
          <a:p>
            <a:pPr marL="541338" indent="-541338">
              <a:buClr>
                <a:srgbClr val="2C799C"/>
              </a:buClr>
            </a:pPr>
            <a:r>
              <a:rPr lang="en-GB" sz="2400" dirty="0">
                <a:solidFill>
                  <a:srgbClr val="2C799C"/>
                </a:solidFill>
                <a:latin typeface="Gill Sans MT" panose="020B0502020104020203" pitchFamily="34" charset="0"/>
              </a:rPr>
              <a:t>Chartered Engineer (CEng), Chartered IT Professional (CITP), </a:t>
            </a:r>
          </a:p>
          <a:p>
            <a:pPr marL="541338" indent="-541338">
              <a:buClr>
                <a:srgbClr val="2C799C"/>
              </a:buClr>
            </a:pPr>
            <a:r>
              <a:rPr lang="en-GB" sz="2400" dirty="0">
                <a:solidFill>
                  <a:srgbClr val="2C799C"/>
                </a:solidFill>
                <a:latin typeface="Gill Sans MT" panose="020B0502020104020203" pitchFamily="34" charset="0"/>
              </a:rPr>
              <a:t>Incorporated Engineer (</a:t>
            </a:r>
            <a:r>
              <a:rPr lang="en-GB" sz="2400" dirty="0" err="1">
                <a:solidFill>
                  <a:srgbClr val="2C799C"/>
                </a:solidFill>
                <a:latin typeface="Gill Sans MT" panose="020B0502020104020203" pitchFamily="34" charset="0"/>
              </a:rPr>
              <a:t>IEng</a:t>
            </a:r>
            <a:r>
              <a:rPr lang="en-GB" sz="2400" dirty="0">
                <a:solidFill>
                  <a:srgbClr val="2C799C"/>
                </a:solidFill>
                <a:latin typeface="Gill Sans MT" panose="020B0502020104020203" pitchFamily="34" charset="0"/>
              </a:rPr>
              <a:t>),  </a:t>
            </a:r>
          </a:p>
          <a:p>
            <a:pPr marL="541338" indent="-541338">
              <a:buClr>
                <a:srgbClr val="2C799C"/>
              </a:buClr>
            </a:pPr>
            <a:r>
              <a:rPr lang="en-GB" sz="2400" dirty="0">
                <a:solidFill>
                  <a:srgbClr val="2C799C"/>
                </a:solidFill>
                <a:latin typeface="Gill Sans MT" panose="020B0502020104020203" pitchFamily="34" charset="0"/>
              </a:rPr>
              <a:t>Engineering Technician (</a:t>
            </a:r>
            <a:r>
              <a:rPr lang="en-GB" sz="2400" dirty="0" err="1">
                <a:solidFill>
                  <a:srgbClr val="2C799C"/>
                </a:solidFill>
                <a:latin typeface="Gill Sans MT" panose="020B0502020104020203" pitchFamily="34" charset="0"/>
              </a:rPr>
              <a:t>EngTech</a:t>
            </a:r>
            <a:r>
              <a:rPr lang="en-GB" sz="2400" dirty="0">
                <a:solidFill>
                  <a:srgbClr val="2C799C"/>
                </a:solidFill>
                <a:latin typeface="Gill Sans MT" panose="020B0502020104020203" pitchFamily="34" charset="0"/>
              </a:rPr>
              <a:t>) and </a:t>
            </a:r>
          </a:p>
          <a:p>
            <a:pPr marL="541338" indent="-541338">
              <a:buClr>
                <a:srgbClr val="2C799C"/>
              </a:buClr>
            </a:pPr>
            <a:r>
              <a:rPr lang="en-GB" sz="2400" dirty="0">
                <a:solidFill>
                  <a:srgbClr val="2C799C"/>
                </a:solidFill>
                <a:latin typeface="Gill Sans MT" panose="020B0502020104020203" pitchFamily="34" charset="0"/>
              </a:rPr>
              <a:t>Information Communication Technology Technician (</a:t>
            </a:r>
            <a:r>
              <a:rPr lang="en-GB" sz="2400" dirty="0" err="1">
                <a:solidFill>
                  <a:srgbClr val="2C799C"/>
                </a:solidFill>
                <a:latin typeface="Gill Sans MT" panose="020B0502020104020203" pitchFamily="34" charset="0"/>
              </a:rPr>
              <a:t>ICTTech</a:t>
            </a:r>
            <a:r>
              <a:rPr lang="en-GB" sz="2400" dirty="0">
                <a:solidFill>
                  <a:srgbClr val="2C799C"/>
                </a:solidFill>
                <a:latin typeface="Gill Sans MT" panose="020B0502020104020203" pitchFamily="34" charset="0"/>
              </a:rPr>
              <a:t>)</a:t>
            </a:r>
          </a:p>
          <a:p>
            <a:pPr marL="0" indent="0" algn="just">
              <a:buClr>
                <a:srgbClr val="FFC000"/>
              </a:buClr>
              <a:buNone/>
            </a:pPr>
            <a:r>
              <a:rPr lang="en-GB" sz="2000" i="1" dirty="0">
                <a:solidFill>
                  <a:srgbClr val="2C799C"/>
                </a:solidFill>
                <a:latin typeface="Gill Sans MT" panose="020B0502020104020203" pitchFamily="34" charset="0"/>
              </a:rPr>
              <a:t>The letters in brackets are the post-nominal letters (Letters after your name) attained after you have successfully registered at each level</a:t>
            </a:r>
          </a:p>
          <a:p>
            <a:pPr>
              <a:buClr>
                <a:srgbClr val="FFC000"/>
              </a:buClr>
            </a:pPr>
            <a:endParaRPr lang="en-GB" sz="2400" dirty="0">
              <a:solidFill>
                <a:srgbClr val="004F59"/>
              </a:solidFill>
              <a:latin typeface="Gill Sans MT" panose="020B0502020104020203" pitchFamily="34" charset="0"/>
            </a:endParaRPr>
          </a:p>
        </p:txBody>
      </p:sp>
      <p:pic>
        <p:nvPicPr>
          <p:cNvPr id="2" name="Picture 1" descr="Engclogo">
            <a:extLst>
              <a:ext uri="{FF2B5EF4-FFF2-40B4-BE49-F238E27FC236}">
                <a16:creationId xmlns:a16="http://schemas.microsoft.com/office/drawing/2014/main" id="{51C6CB96-2252-4750-A6F2-B47232EE9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7" y="27285"/>
            <a:ext cx="2091049" cy="89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320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2924B-86E5-4979-9A25-791F39DA8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8338494" cy="4536504"/>
          </a:xfrm>
        </p:spPr>
        <p:txBody>
          <a:bodyPr>
            <a:noAutofit/>
          </a:bodyPr>
          <a:lstStyle/>
          <a:p>
            <a:pPr marL="0" indent="0">
              <a:buClr>
                <a:srgbClr val="FFC000"/>
              </a:buClr>
              <a:buNone/>
            </a:pPr>
            <a:r>
              <a:rPr lang="en-GB" sz="2400" b="1" dirty="0">
                <a:latin typeface="Gill Sans MT" panose="020B0502020104020203" pitchFamily="34" charset="0"/>
              </a:rPr>
              <a:t>     The IHE also</a:t>
            </a:r>
            <a:r>
              <a:rPr lang="en-GB" sz="2400" dirty="0">
                <a:latin typeface="Gill Sans MT" panose="020B0502020104020203" pitchFamily="34" charset="0"/>
              </a:rPr>
              <a:t>:- </a:t>
            </a:r>
            <a:endParaRPr lang="en-GB" sz="1200" dirty="0">
              <a:solidFill>
                <a:srgbClr val="004F59"/>
              </a:solidFill>
              <a:latin typeface="Gill Sans MT" panose="020B0502020104020203" pitchFamily="34" charset="0"/>
            </a:endParaRPr>
          </a:p>
          <a:p>
            <a:pPr>
              <a:buClr>
                <a:srgbClr val="2C799C"/>
              </a:buClr>
            </a:pPr>
            <a:r>
              <a:rPr lang="en-GB" sz="2400" dirty="0">
                <a:latin typeface="Gill Sans MT" panose="020B0502020104020203" pitchFamily="34" charset="0"/>
              </a:rPr>
              <a:t>Accredit HNC, HND, Degree and Masters courses as part of the Joint Board of Moderators (JBM) with ICE, </a:t>
            </a:r>
            <a:r>
              <a:rPr lang="en-GB" sz="2400" dirty="0" err="1">
                <a:latin typeface="Gill Sans MT" panose="020B0502020104020203" pitchFamily="34" charset="0"/>
              </a:rPr>
              <a:t>IStructE</a:t>
            </a:r>
            <a:r>
              <a:rPr lang="en-GB" sz="2400" dirty="0">
                <a:latin typeface="Gill Sans MT" panose="020B0502020104020203" pitchFamily="34" charset="0"/>
              </a:rPr>
              <a:t> &amp; CIHT.  (Check the qualification you are studying is a degree that is accredited ) </a:t>
            </a:r>
            <a:r>
              <a:rPr lang="en-GB" sz="2000" dirty="0">
                <a:latin typeface="Gill Sans MT" panose="020B05020201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https://www.engc.org.uk/education-skills/course-search/</a:t>
            </a:r>
            <a:endParaRPr lang="en-GB" sz="2000" dirty="0">
              <a:latin typeface="Gill Sans MT" panose="020B0502020104020203" pitchFamily="34" charset="0"/>
            </a:endParaRPr>
          </a:p>
          <a:p>
            <a:pPr lvl="1">
              <a:buClr>
                <a:srgbClr val="2C799C"/>
              </a:buClr>
            </a:pPr>
            <a:endParaRPr lang="en-GB" sz="1200" dirty="0">
              <a:latin typeface="Gill Sans MT" panose="020B0502020104020203" pitchFamily="34" charset="0"/>
            </a:endParaRPr>
          </a:p>
          <a:p>
            <a:pPr marL="457200" lvl="1" indent="0">
              <a:buClr>
                <a:srgbClr val="2C799C"/>
              </a:buClr>
              <a:buNone/>
            </a:pPr>
            <a:endParaRPr lang="en-GB" sz="1200" dirty="0">
              <a:latin typeface="Gill Sans MT" panose="020B0502020104020203" pitchFamily="34" charset="0"/>
            </a:endParaRPr>
          </a:p>
          <a:p>
            <a:pPr>
              <a:buClr>
                <a:srgbClr val="2C799C"/>
              </a:buClr>
            </a:pPr>
            <a:r>
              <a:rPr lang="en-GB" sz="2400" dirty="0">
                <a:latin typeface="Gill Sans MT" panose="020B0502020104020203" pitchFamily="34" charset="0"/>
              </a:rPr>
              <a:t>Accredit company training schemes     </a:t>
            </a:r>
          </a:p>
          <a:p>
            <a:pPr marL="0" indent="0">
              <a:buClr>
                <a:srgbClr val="2C799C"/>
              </a:buClr>
              <a:buNone/>
            </a:pPr>
            <a:r>
              <a:rPr lang="en-GB" sz="2400" dirty="0">
                <a:latin typeface="Gill Sans MT" panose="020B0502020104020203" pitchFamily="34" charset="0"/>
              </a:rPr>
              <a:t>                    </a:t>
            </a:r>
          </a:p>
          <a:p>
            <a:pPr>
              <a:buClr>
                <a:srgbClr val="2C799C"/>
              </a:buClr>
            </a:pPr>
            <a:r>
              <a:rPr lang="en-GB" sz="2400" dirty="0">
                <a:latin typeface="Gill Sans MT" panose="020B0502020104020203" pitchFamily="34" charset="0"/>
              </a:rPr>
              <a:t>Awards Professional Certificates and Diplomas for specialist subjects. </a:t>
            </a:r>
            <a:r>
              <a:rPr lang="en-GB" sz="2400" i="1" dirty="0">
                <a:latin typeface="Gill Sans MT" panose="020B0502020104020203" pitchFamily="34" charset="0"/>
              </a:rPr>
              <a:t>(These are generally applied via work based learning) </a:t>
            </a:r>
          </a:p>
          <a:p>
            <a:pPr>
              <a:buClr>
                <a:srgbClr val="FFC000"/>
              </a:buClr>
            </a:pPr>
            <a:endParaRPr lang="en-GB" sz="2400" dirty="0">
              <a:solidFill>
                <a:srgbClr val="004F59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Picture 4" descr="Engclogo">
            <a:extLst>
              <a:ext uri="{FF2B5EF4-FFF2-40B4-BE49-F238E27FC236}">
                <a16:creationId xmlns:a16="http://schemas.microsoft.com/office/drawing/2014/main" id="{11721F2B-85CC-4265-B663-4D2B6DCBC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7" y="27285"/>
            <a:ext cx="2091049" cy="89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Joint Board of Moderators (JBM)">
            <a:extLst>
              <a:ext uri="{FF2B5EF4-FFF2-40B4-BE49-F238E27FC236}">
                <a16:creationId xmlns:a16="http://schemas.microsoft.com/office/drawing/2014/main" id="{29E786E5-FCC2-486B-9033-018C6448A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51" y="40149"/>
            <a:ext cx="2582262" cy="89731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32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2924B-86E5-4979-9A25-791F39DA8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8784975" cy="4982008"/>
          </a:xfrm>
        </p:spPr>
        <p:txBody>
          <a:bodyPr>
            <a:noAutofit/>
          </a:bodyPr>
          <a:lstStyle/>
          <a:p>
            <a:pPr marL="0" indent="0">
              <a:buClr>
                <a:srgbClr val="FFC000"/>
              </a:buClr>
              <a:buNone/>
            </a:pPr>
            <a:r>
              <a:rPr lang="en-GB" sz="2400" dirty="0">
                <a:latin typeface="Gill Sans MT" panose="020B0502020104020203" pitchFamily="34" charset="0"/>
              </a:rPr>
              <a:t>Offering Professional Certificates &amp; Diplomas in subjects such as:</a:t>
            </a:r>
          </a:p>
          <a:p>
            <a:pPr marL="457200" lvl="1" indent="0">
              <a:buClr>
                <a:srgbClr val="FFC000"/>
              </a:buClr>
              <a:buNone/>
            </a:pPr>
            <a:endParaRPr lang="en-GB" sz="1200" dirty="0">
              <a:latin typeface="Gill Sans MT" panose="020B0502020104020203" pitchFamily="34" charset="0"/>
            </a:endParaRPr>
          </a:p>
          <a:p>
            <a:pPr marL="354013" indent="-354013">
              <a:buClr>
                <a:srgbClr val="2C799C"/>
              </a:buClr>
            </a:pPr>
            <a:r>
              <a:rPr lang="en-GB" sz="2000" dirty="0">
                <a:latin typeface="Gill Sans MT" panose="020B0502020104020203" pitchFamily="34" charset="0"/>
              </a:rPr>
              <a:t>Temporary  Traffic Management,</a:t>
            </a:r>
          </a:p>
          <a:p>
            <a:pPr marL="354013" indent="-354013">
              <a:buClr>
                <a:srgbClr val="2C799C"/>
              </a:buClr>
            </a:pPr>
            <a:r>
              <a:rPr lang="en-GB" sz="2000" dirty="0">
                <a:latin typeface="Gill Sans MT" panose="020B0502020104020203" pitchFamily="34" charset="0"/>
              </a:rPr>
              <a:t> Asset Management, </a:t>
            </a:r>
          </a:p>
          <a:p>
            <a:pPr marL="354013" indent="-354013">
              <a:buClr>
                <a:srgbClr val="2C799C"/>
              </a:buClr>
            </a:pPr>
            <a:r>
              <a:rPr lang="en-GB" sz="2000" dirty="0">
                <a:latin typeface="Gill Sans MT" panose="020B0502020104020203" pitchFamily="34" charset="0"/>
              </a:rPr>
              <a:t>Transport Development Management.</a:t>
            </a:r>
          </a:p>
          <a:p>
            <a:pPr marL="354013" indent="-354013">
              <a:buClr>
                <a:srgbClr val="2C799C"/>
              </a:buClr>
            </a:pPr>
            <a:r>
              <a:rPr lang="en-GB" sz="2000" dirty="0">
                <a:latin typeface="Gill Sans MT" panose="020B0502020104020203" pitchFamily="34" charset="0"/>
              </a:rPr>
              <a:t>Traffic Signal Control from Design to Implementation.</a:t>
            </a:r>
          </a:p>
          <a:p>
            <a:pPr marL="354013" indent="-354013">
              <a:buClr>
                <a:srgbClr val="2C799C"/>
              </a:buClr>
            </a:pPr>
            <a:r>
              <a:rPr lang="en-GB" sz="2000" dirty="0">
                <a:latin typeface="Gill Sans MT" panose="020B0502020104020203" pitchFamily="34" charset="0"/>
              </a:rPr>
              <a:t>Highway Maintenance, </a:t>
            </a:r>
          </a:p>
          <a:p>
            <a:pPr marL="354013" indent="-354013">
              <a:buClr>
                <a:srgbClr val="2C799C"/>
              </a:buClr>
            </a:pPr>
            <a:r>
              <a:rPr lang="en-GB" sz="2000" dirty="0">
                <a:latin typeface="Gill Sans MT" panose="020B0502020104020203" pitchFamily="34" charset="0"/>
              </a:rPr>
              <a:t>Winter Services Decision Making.</a:t>
            </a:r>
          </a:p>
          <a:p>
            <a:pPr marL="354013" indent="-354013">
              <a:buClr>
                <a:srgbClr val="2C799C"/>
              </a:buClr>
            </a:pPr>
            <a:r>
              <a:rPr lang="en-GB" sz="2000" dirty="0">
                <a:latin typeface="Gill Sans MT" panose="020B0502020104020203" pitchFamily="34" charset="0"/>
              </a:rPr>
              <a:t>Transport Network Resilience, </a:t>
            </a:r>
          </a:p>
          <a:p>
            <a:pPr marL="354013" indent="-354013">
              <a:buClr>
                <a:srgbClr val="2C799C"/>
              </a:buClr>
            </a:pPr>
            <a:r>
              <a:rPr lang="en-GB" sz="2000" dirty="0">
                <a:latin typeface="Gill Sans MT" panose="020B0502020104020203" pitchFamily="34" charset="0"/>
              </a:rPr>
              <a:t>Traffic Signs and Road Markings</a:t>
            </a:r>
          </a:p>
          <a:p>
            <a:pPr marL="354013" indent="-354013">
              <a:buClr>
                <a:srgbClr val="2C799C"/>
              </a:buClr>
            </a:pPr>
            <a:r>
              <a:rPr lang="en-GB" sz="2000" dirty="0">
                <a:latin typeface="Gill Sans MT" panose="020B0502020104020203" pitchFamily="34" charset="0"/>
              </a:rPr>
              <a:t>Road Safety Engineering</a:t>
            </a:r>
          </a:p>
          <a:p>
            <a:pPr marL="354013" indent="-354013">
              <a:buClr>
                <a:srgbClr val="2C799C"/>
              </a:buClr>
            </a:pPr>
            <a:r>
              <a:rPr lang="en-GB" sz="2000" dirty="0">
                <a:latin typeface="Gill Sans MT" panose="020B0502020104020203" pitchFamily="34" charset="0"/>
              </a:rPr>
              <a:t>Active Travel Planning &amp; Design.</a:t>
            </a:r>
          </a:p>
          <a:p>
            <a:pPr>
              <a:buClr>
                <a:srgbClr val="FFC000"/>
              </a:buClr>
            </a:pPr>
            <a:endParaRPr lang="en-GB" sz="2400" dirty="0">
              <a:latin typeface="Gill Sans MT" panose="020B05020201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CAAA7B-FD2E-4A9B-8097-9E954DC67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194" y="3573016"/>
            <a:ext cx="3534789" cy="24617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605E5F-D361-4D9F-A937-E7663982CAE5}"/>
              </a:ext>
            </a:extLst>
          </p:cNvPr>
          <p:cNvSpPr txBox="1"/>
          <p:nvPr/>
        </p:nvSpPr>
        <p:spPr>
          <a:xfrm>
            <a:off x="827584" y="116632"/>
            <a:ext cx="7416824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C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itchFamily="34" charset="0"/>
              </a:rPr>
              <a:t>IHE Highway Engineering Academy </a:t>
            </a:r>
          </a:p>
        </p:txBody>
      </p:sp>
    </p:spTree>
    <p:extLst>
      <p:ext uri="{BB962C8B-B14F-4D97-AF65-F5344CB8AC3E}">
        <p14:creationId xmlns:p14="http://schemas.microsoft.com/office/powerpoint/2010/main" val="186734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2924B-86E5-4979-9A25-791F39DA8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052736"/>
            <a:ext cx="5256584" cy="4536504"/>
          </a:xfrm>
        </p:spPr>
        <p:txBody>
          <a:bodyPr>
            <a:noAutofit/>
          </a:bodyPr>
          <a:lstStyle/>
          <a:p>
            <a:pPr marL="0" indent="0">
              <a:buClr>
                <a:srgbClr val="2C799C"/>
              </a:buClr>
              <a:buNone/>
            </a:pPr>
            <a:r>
              <a:rPr lang="en-GB" sz="2400" dirty="0">
                <a:latin typeface="Gill Sans MT" panose="020B0502020104020203" pitchFamily="34" charset="0"/>
              </a:rPr>
              <a:t>Responsible for the administration of:</a:t>
            </a:r>
          </a:p>
          <a:p>
            <a:pPr marL="354013" indent="-354013">
              <a:buClr>
                <a:srgbClr val="2C799C"/>
              </a:buClr>
            </a:pPr>
            <a:r>
              <a:rPr lang="en-GB" sz="2000" dirty="0">
                <a:latin typeface="Gill Sans MT" panose="020B0502020104020203" pitchFamily="34" charset="0"/>
              </a:rPr>
              <a:t>Highway Inspectors Register</a:t>
            </a:r>
          </a:p>
          <a:p>
            <a:pPr marL="354013" indent="-354013">
              <a:buClr>
                <a:srgbClr val="2C799C"/>
              </a:buClr>
            </a:pPr>
            <a:r>
              <a:rPr lang="en-GB" sz="2000" dirty="0">
                <a:latin typeface="Gill Sans MT" panose="020B0502020104020203" pitchFamily="34" charset="0"/>
              </a:rPr>
              <a:t>Road Safety Auditors Register</a:t>
            </a:r>
          </a:p>
          <a:p>
            <a:pPr marL="354013" indent="-354013">
              <a:buClr>
                <a:srgbClr val="2C799C"/>
              </a:buClr>
            </a:pPr>
            <a:r>
              <a:rPr lang="en-GB" sz="2000" i="1" dirty="0">
                <a:solidFill>
                  <a:srgbClr val="2C799C"/>
                </a:solidFill>
                <a:latin typeface="Gill Sans MT" panose="020B0502020104020203" pitchFamily="34" charset="0"/>
              </a:rPr>
              <a:t>Highway Inspectors (</a:t>
            </a:r>
            <a:r>
              <a:rPr lang="en-GB" sz="2000" i="1" dirty="0" err="1">
                <a:solidFill>
                  <a:srgbClr val="2C799C"/>
                </a:solidFill>
                <a:latin typeface="Gill Sans MT" panose="020B0502020104020203" pitchFamily="34" charset="0"/>
              </a:rPr>
              <a:t>Streetworks</a:t>
            </a:r>
            <a:r>
              <a:rPr lang="en-GB" sz="2000" i="1" dirty="0">
                <a:solidFill>
                  <a:srgbClr val="2C799C"/>
                </a:solidFill>
                <a:latin typeface="Gill Sans MT" panose="020B0502020104020203" pitchFamily="34" charset="0"/>
              </a:rPr>
              <a:t>) Register</a:t>
            </a:r>
          </a:p>
          <a:p>
            <a:pPr marL="354013" indent="-354013">
              <a:buClr>
                <a:srgbClr val="2C799C"/>
              </a:buClr>
            </a:pPr>
            <a:endParaRPr lang="en-GB" sz="2400" dirty="0">
              <a:latin typeface="Gill Sans MT" panose="020B0502020104020203" pitchFamily="34" charset="0"/>
            </a:endParaRPr>
          </a:p>
          <a:p>
            <a:pPr marL="354013" indent="-354013">
              <a:buClr>
                <a:srgbClr val="2C799C"/>
              </a:buClr>
            </a:pPr>
            <a:r>
              <a:rPr lang="en-GB" sz="2400" dirty="0">
                <a:latin typeface="Gill Sans MT" panose="020B0502020104020203" pitchFamily="34" charset="0"/>
              </a:rPr>
              <a:t>Memorandum of Understanding with the IAT</a:t>
            </a:r>
          </a:p>
          <a:p>
            <a:pPr marL="354013" indent="-354013">
              <a:buClr>
                <a:srgbClr val="2C799C"/>
              </a:buClr>
            </a:pPr>
            <a:r>
              <a:rPr lang="en-GB" sz="2400" dirty="0">
                <a:latin typeface="Gill Sans MT" panose="020B0502020104020203" pitchFamily="34" charset="0"/>
              </a:rPr>
              <a:t>Partnering with RSTA</a:t>
            </a:r>
          </a:p>
          <a:p>
            <a:pPr marL="354013" indent="-354013">
              <a:buClr>
                <a:srgbClr val="2C799C"/>
              </a:buClr>
            </a:pPr>
            <a:r>
              <a:rPr lang="en-GB" sz="2400" dirty="0">
                <a:latin typeface="Gill Sans MT" panose="020B0502020104020203" pitchFamily="34" charset="0"/>
              </a:rPr>
              <a:t>Links with NWSRG</a:t>
            </a:r>
          </a:p>
          <a:p>
            <a:pPr marL="354013" indent="-354013">
              <a:buClr>
                <a:srgbClr val="2C799C"/>
              </a:buClr>
            </a:pPr>
            <a:r>
              <a:rPr lang="en-GB" sz="2400" dirty="0">
                <a:latin typeface="Gill Sans MT" panose="020B0502020104020203" pitchFamily="34" charset="0"/>
              </a:rPr>
              <a:t>Links with Highway Magazine</a:t>
            </a:r>
          </a:p>
          <a:p>
            <a:pPr marL="1371600" lvl="3" indent="0">
              <a:buClr>
                <a:srgbClr val="2C799C"/>
              </a:buClr>
              <a:buNone/>
            </a:pPr>
            <a:r>
              <a:rPr lang="en-GB" sz="2400" dirty="0">
                <a:latin typeface="Gill Sans MT" panose="020B0502020104020203" pitchFamily="34" charset="0"/>
              </a:rPr>
              <a:t>	</a:t>
            </a:r>
          </a:p>
          <a:p>
            <a:pPr marL="354013" indent="-354013">
              <a:buClr>
                <a:srgbClr val="2C799C"/>
              </a:buClr>
            </a:pPr>
            <a:endParaRPr lang="en-GB" sz="2400" dirty="0">
              <a:latin typeface="Gill Sans MT" panose="020B0502020104020203" pitchFamily="34" charset="0"/>
            </a:endParaRPr>
          </a:p>
          <a:p>
            <a:pPr>
              <a:buClr>
                <a:srgbClr val="FFC000"/>
              </a:buClr>
            </a:pPr>
            <a:endParaRPr lang="en-GB" sz="2400" dirty="0">
              <a:latin typeface="Gill Sans MT" panose="020B05020201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CA1D09-3E59-495D-8A4F-1B8E2750946D}"/>
              </a:ext>
            </a:extLst>
          </p:cNvPr>
          <p:cNvSpPr txBox="1"/>
          <p:nvPr/>
        </p:nvSpPr>
        <p:spPr>
          <a:xfrm>
            <a:off x="467544" y="188640"/>
            <a:ext cx="8064896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C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itchFamily="34" charset="0"/>
              </a:rPr>
              <a:t>IHE involvement within the Highways Sector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FA3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itchFamily="34" charset="0"/>
            </a:endParaRPr>
          </a:p>
        </p:txBody>
      </p:sp>
      <p:pic>
        <p:nvPicPr>
          <p:cNvPr id="2052" name="Picture 4" descr="RSTA – Road Surface Treatments">
            <a:extLst>
              <a:ext uri="{FF2B5EF4-FFF2-40B4-BE49-F238E27FC236}">
                <a16:creationId xmlns:a16="http://schemas.microsoft.com/office/drawing/2014/main" id="{A466AA24-C1C3-45A2-81A8-252976CBF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330" y="2060848"/>
            <a:ext cx="1518009" cy="93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WSRG">
            <a:extLst>
              <a:ext uri="{FF2B5EF4-FFF2-40B4-BE49-F238E27FC236}">
                <a16:creationId xmlns:a16="http://schemas.microsoft.com/office/drawing/2014/main" id="{B6132CC2-C354-4A2A-8211-95B46AF38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88602"/>
            <a:ext cx="2490627" cy="41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68A203-42B3-4EE7-8F13-8489861B9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975" y="4198453"/>
            <a:ext cx="1095075" cy="14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8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E59D6CD-6F4B-48BE-99B8-C2547FE5B16D}"/>
              </a:ext>
            </a:extLst>
          </p:cNvPr>
          <p:cNvSpPr txBox="1"/>
          <p:nvPr/>
        </p:nvSpPr>
        <p:spPr>
          <a:xfrm>
            <a:off x="1007604" y="-5122"/>
            <a:ext cx="7128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Muli"/>
              </a:rPr>
              <a:t>Typical Members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65B361-6D4E-4E97-BF2C-5BED76FFF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9982"/>
            <a:ext cx="2652982" cy="16144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C2629E-DBE9-437B-A0A5-B20F43497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206" y="589983"/>
            <a:ext cx="2073867" cy="33401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E675B6-0268-4529-BCF9-2413311E0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14703"/>
            <a:ext cx="2652980" cy="1614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88EE26-B7D3-4843-92B8-811BB0A62B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0016" y="589983"/>
            <a:ext cx="2223984" cy="22629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2C4AA1-D1B1-4171-839A-708BB4EDC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6547" y="589983"/>
            <a:ext cx="2473469" cy="32211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994667-8846-4FC6-BD4D-B49901467B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811175"/>
            <a:ext cx="3672823" cy="22821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298877-E8EC-42F1-A014-7B6E7D342E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2395" y="2860288"/>
            <a:ext cx="2304256" cy="14856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002BAE-828A-4FBC-81BC-F6CE1744FD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4139" y="3811175"/>
            <a:ext cx="3356133" cy="2282121"/>
          </a:xfrm>
          <a:prstGeom prst="rect">
            <a:avLst/>
          </a:prstGeom>
        </p:spPr>
      </p:pic>
      <p:pic>
        <p:nvPicPr>
          <p:cNvPr id="4098" name="Picture 2" descr="Mobile working solutions upgrade improves Rochdale highway inspection -  GovTech Leaders">
            <a:extLst>
              <a:ext uri="{FF2B5EF4-FFF2-40B4-BE49-F238E27FC236}">
                <a16:creationId xmlns:a16="http://schemas.microsoft.com/office/drawing/2014/main" id="{EAD66A7E-9161-41FF-8620-F6307D8BB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6" r="12983"/>
          <a:stretch/>
        </p:blipFill>
        <p:spPr bwMode="auto">
          <a:xfrm>
            <a:off x="7020272" y="4345926"/>
            <a:ext cx="2123728" cy="167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C7FC40-4FA1-434B-817B-18A9369C413F}"/>
              </a:ext>
            </a:extLst>
          </p:cNvPr>
          <p:cNvSpPr txBox="1"/>
          <p:nvPr/>
        </p:nvSpPr>
        <p:spPr>
          <a:xfrm>
            <a:off x="683568" y="542565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Winter Maintenance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C37C30-D8D0-4D9D-B065-D8E1CC15C239}"/>
              </a:ext>
            </a:extLst>
          </p:cNvPr>
          <p:cNvSpPr txBox="1"/>
          <p:nvPr/>
        </p:nvSpPr>
        <p:spPr>
          <a:xfrm>
            <a:off x="7524328" y="4556043"/>
            <a:ext cx="1555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Highway Inspectors</a:t>
            </a:r>
          </a:p>
        </p:txBody>
      </p:sp>
    </p:spTree>
    <p:extLst>
      <p:ext uri="{BB962C8B-B14F-4D97-AF65-F5344CB8AC3E}">
        <p14:creationId xmlns:p14="http://schemas.microsoft.com/office/powerpoint/2010/main" val="2520397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2924B-86E5-4979-9A25-791F39DA8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02294"/>
            <a:ext cx="8784976" cy="5391002"/>
          </a:xfrm>
        </p:spPr>
        <p:txBody>
          <a:bodyPr>
            <a:noAutofit/>
          </a:bodyPr>
          <a:lstStyle/>
          <a:p>
            <a:pPr marL="0" indent="0">
              <a:buClr>
                <a:srgbClr val="2C799C"/>
              </a:buClr>
              <a:buNone/>
            </a:pPr>
            <a:r>
              <a:rPr lang="en-GB" sz="2400" dirty="0">
                <a:latin typeface="Gill Sans MT" panose="020B0502020104020203" pitchFamily="34" charset="0"/>
              </a:rPr>
              <a:t>The IHE has published several documents as well contributing to many other important documents used in the highways sector</a:t>
            </a:r>
            <a:endParaRPr lang="en-US" sz="1800" i="0" dirty="0">
              <a:solidFill>
                <a:srgbClr val="2C799C"/>
              </a:solidFill>
              <a:effectLst/>
              <a:latin typeface="Gill Sans MT" panose="020B0502020104020203" pitchFamily="34" charset="0"/>
            </a:endParaRPr>
          </a:p>
          <a:p>
            <a:pPr>
              <a:spcAft>
                <a:spcPts val="1800"/>
              </a:spcAft>
              <a:buClr>
                <a:srgbClr val="2C799C"/>
              </a:buClr>
              <a:buFont typeface="Wingdings" panose="05000000000000000000" pitchFamily="2" charset="2"/>
              <a:buChar char="Ø"/>
            </a:pPr>
            <a:r>
              <a:rPr lang="en-US" sz="1800" i="0" dirty="0">
                <a:solidFill>
                  <a:srgbClr val="2C799C"/>
                </a:solidFill>
                <a:effectLst/>
                <a:latin typeface="Gill Sans MT" panose="020B0502020104020203" pitchFamily="34" charset="0"/>
              </a:rPr>
              <a:t>Traffic Control and Information Systems (IHE 2020)</a:t>
            </a:r>
            <a:endParaRPr lang="fr-FR" sz="2000" i="0" dirty="0">
              <a:solidFill>
                <a:srgbClr val="2C799C"/>
              </a:solidFill>
              <a:effectLst/>
              <a:latin typeface="Muli"/>
            </a:endParaRPr>
          </a:p>
          <a:p>
            <a:pPr>
              <a:spcAft>
                <a:spcPts val="1800"/>
              </a:spcAft>
              <a:buClr>
                <a:srgbClr val="2C799C"/>
              </a:buClr>
              <a:buFont typeface="Wingdings" panose="05000000000000000000" pitchFamily="2" charset="2"/>
              <a:buChar char="Ø"/>
            </a:pPr>
            <a:r>
              <a:rPr lang="fr-FR" sz="1800" i="0" dirty="0">
                <a:effectLst/>
                <a:latin typeface="Gill Sans MT" panose="020B0502020104020203" pitchFamily="34" charset="0"/>
              </a:rPr>
              <a:t>Winter Services Guidance Documents, (NWSRG &amp; IHE, 2019/2020)</a:t>
            </a:r>
          </a:p>
          <a:p>
            <a:pPr>
              <a:spcAft>
                <a:spcPts val="1800"/>
              </a:spcAft>
              <a:buClr>
                <a:srgbClr val="2C799C"/>
              </a:buClr>
              <a:buFont typeface="Wingdings" panose="05000000000000000000" pitchFamily="2" charset="2"/>
              <a:buChar char="Ø"/>
            </a:pPr>
            <a:r>
              <a:rPr lang="en-US" sz="1800" i="0" dirty="0">
                <a:solidFill>
                  <a:srgbClr val="2C799C"/>
                </a:solidFill>
                <a:effectLst/>
                <a:latin typeface="Gill Sans MT" panose="020B0502020104020203" pitchFamily="34" charset="0"/>
              </a:rPr>
              <a:t>Well Managed Highway Liability Risk (IHE 2019)</a:t>
            </a:r>
          </a:p>
          <a:p>
            <a:pPr>
              <a:spcAft>
                <a:spcPts val="1800"/>
              </a:spcAft>
              <a:buClr>
                <a:srgbClr val="2C799C"/>
              </a:buClr>
              <a:buFont typeface="Wingdings" panose="05000000000000000000" pitchFamily="2" charset="2"/>
              <a:buChar char="Ø"/>
            </a:pPr>
            <a:r>
              <a:rPr lang="en-GB" sz="1800" i="0" dirty="0">
                <a:solidFill>
                  <a:srgbClr val="2C799C"/>
                </a:solidFill>
                <a:effectLst/>
                <a:latin typeface="Gill Sans MT" panose="020B0502020104020203" pitchFamily="34" charset="0"/>
              </a:rPr>
              <a:t>Winter Maintenance Handbook (IHE &amp; Highways Magazine 2016)</a:t>
            </a:r>
          </a:p>
          <a:p>
            <a:pPr>
              <a:spcAft>
                <a:spcPts val="1800"/>
              </a:spcAft>
              <a:buClr>
                <a:srgbClr val="2C799C"/>
              </a:buClr>
              <a:buFont typeface="Wingdings" panose="05000000000000000000" pitchFamily="2" charset="2"/>
              <a:buChar char="Ø"/>
            </a:pPr>
            <a:r>
              <a:rPr lang="en-GB" sz="1800" i="0" dirty="0">
                <a:solidFill>
                  <a:srgbClr val="2C799C"/>
                </a:solidFill>
                <a:effectLst/>
                <a:latin typeface="Gill Sans MT" panose="020B0502020104020203" pitchFamily="34" charset="0"/>
              </a:rPr>
              <a:t>Sign Structures Guide (IHE 2010) – </a:t>
            </a:r>
            <a:r>
              <a:rPr lang="en-GB" sz="1600" i="1" dirty="0">
                <a:solidFill>
                  <a:srgbClr val="2C799C"/>
                </a:solidFill>
                <a:effectLst/>
                <a:latin typeface="Gill Sans MT" panose="020B0502020104020203" pitchFamily="34" charset="0"/>
              </a:rPr>
              <a:t>Currently being revised</a:t>
            </a:r>
            <a:endParaRPr lang="en-GB" sz="1600" i="0" dirty="0">
              <a:solidFill>
                <a:srgbClr val="2C799C"/>
              </a:solidFill>
              <a:effectLst/>
              <a:latin typeface="Gill Sans MT" panose="020B0502020104020203" pitchFamily="34" charset="0"/>
            </a:endParaRPr>
          </a:p>
          <a:p>
            <a:pPr>
              <a:spcAft>
                <a:spcPts val="1800"/>
              </a:spcAft>
              <a:buClr>
                <a:srgbClr val="2C799C"/>
              </a:buClr>
              <a:buFont typeface="Wingdings" panose="05000000000000000000" pitchFamily="2" charset="2"/>
              <a:buChar char="Ø"/>
            </a:pPr>
            <a:r>
              <a:rPr lang="en-GB" sz="1800" i="0" dirty="0">
                <a:solidFill>
                  <a:srgbClr val="2C799C"/>
                </a:solidFill>
                <a:effectLst/>
                <a:latin typeface="Gill Sans MT" panose="020B0502020104020203" pitchFamily="34" charset="0"/>
              </a:rPr>
              <a:t>IHIE Guidelines for Motorcycling (IHE 2005)</a:t>
            </a:r>
          </a:p>
          <a:p>
            <a:pPr>
              <a:spcAft>
                <a:spcPts val="1800"/>
              </a:spcAft>
              <a:buClr>
                <a:srgbClr val="2C799C"/>
              </a:buClr>
              <a:buFont typeface="Wingdings" panose="05000000000000000000" pitchFamily="2" charset="2"/>
              <a:buChar char="Ø"/>
            </a:pPr>
            <a:r>
              <a:rPr lang="en-GB" sz="1800" i="0" dirty="0">
                <a:solidFill>
                  <a:srgbClr val="2C799C"/>
                </a:solidFill>
                <a:effectLst/>
                <a:latin typeface="Gill Sans MT" panose="020B0502020104020203" pitchFamily="34" charset="0"/>
              </a:rPr>
              <a:t>Home Zones Design Guidelines (IHE 2002)</a:t>
            </a:r>
          </a:p>
          <a:p>
            <a:pPr>
              <a:buClr>
                <a:srgbClr val="FFC000"/>
              </a:buClr>
            </a:pPr>
            <a:endParaRPr lang="en-GB" sz="1800" i="0" dirty="0">
              <a:solidFill>
                <a:srgbClr val="2C799C"/>
              </a:solidFill>
              <a:effectLst/>
              <a:latin typeface="Gill Sans MT" panose="020B0502020104020203" pitchFamily="34" charset="0"/>
            </a:endParaRPr>
          </a:p>
          <a:p>
            <a:pPr>
              <a:buClr>
                <a:srgbClr val="FFC000"/>
              </a:buClr>
            </a:pPr>
            <a:endParaRPr lang="en-US" sz="1800" i="0" dirty="0">
              <a:solidFill>
                <a:srgbClr val="2C799C"/>
              </a:solidFill>
              <a:effectLst/>
              <a:latin typeface="Gill Sans MT" panose="020B0502020104020203" pitchFamily="34" charset="0"/>
            </a:endParaRPr>
          </a:p>
          <a:p>
            <a:pPr>
              <a:buClr>
                <a:srgbClr val="FFC000"/>
              </a:buClr>
            </a:pPr>
            <a:endParaRPr lang="fr-FR" sz="1800" i="0" dirty="0">
              <a:effectLst/>
              <a:latin typeface="Gill Sans MT" panose="020B0502020104020203" pitchFamily="34" charset="0"/>
            </a:endParaRPr>
          </a:p>
          <a:p>
            <a:pPr>
              <a:buClr>
                <a:srgbClr val="FFC000"/>
              </a:buClr>
            </a:pPr>
            <a:endParaRPr lang="en-GB" sz="2400" dirty="0">
              <a:latin typeface="Gill Sans MT" panose="020B05020201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CA1D09-3E59-495D-8A4F-1B8E2750946D}"/>
              </a:ext>
            </a:extLst>
          </p:cNvPr>
          <p:cNvSpPr txBox="1"/>
          <p:nvPr/>
        </p:nvSpPr>
        <p:spPr>
          <a:xfrm>
            <a:off x="467544" y="267256"/>
            <a:ext cx="8064896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FC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Gill Sans MT" panose="020B0502020104020203" pitchFamily="34" charset="0"/>
                <a:ea typeface="ヒラギノ角ゴ Pro W3" pitchFamily="48" charset="-128"/>
                <a:cs typeface="Arial" pitchFamily="34" charset="0"/>
              </a:rPr>
              <a:t>IHE Publications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7FA3"/>
              </a:solidFill>
              <a:effectLst/>
              <a:uLnTx/>
              <a:uFillTx/>
              <a:latin typeface="Gill Sans MT" panose="020B0502020104020203" pitchFamily="34" charset="0"/>
              <a:ea typeface="ヒラギノ角ゴ Pro W3" pitchFamily="48" charset="-128"/>
              <a:cs typeface="Arial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AEE8098-B786-4318-B30E-70178A7FD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19" y="5181743"/>
            <a:ext cx="1141560" cy="16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915F677-1A61-4096-913A-98D440BBC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467" y="4915882"/>
            <a:ext cx="1157869" cy="16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1C4CB163-5CB3-4024-B03F-0828387E2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879" y="4273539"/>
            <a:ext cx="1130687" cy="16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0CCE7C3D-18A2-4AF4-86FF-963A6FDE0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36" y="3738467"/>
            <a:ext cx="1168741" cy="16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DD4D53D1-7C88-4563-8D62-F3FD804D5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9" y="2732808"/>
            <a:ext cx="1146996" cy="16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AA555A9D-E639-4290-B302-9539015B2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179" y="1447151"/>
            <a:ext cx="1156825" cy="162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5438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"/>
</p:tagLst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7B7C0A67453046AF7992155B0A1A37" ma:contentTypeVersion="16" ma:contentTypeDescription="Create a new document." ma:contentTypeScope="" ma:versionID="c9128f6923c187b5d362cd48dcf0ed14">
  <xsd:schema xmlns:xsd="http://www.w3.org/2001/XMLSchema" xmlns:xs="http://www.w3.org/2001/XMLSchema" xmlns:p="http://schemas.microsoft.com/office/2006/metadata/properties" xmlns:ns2="a979abc8-30c7-4141-b628-4aca89ae9b7a" xmlns:ns3="29219321-4c7d-4044-a2e1-3e31bc8d0834" targetNamespace="http://schemas.microsoft.com/office/2006/metadata/properties" ma:root="true" ma:fieldsID="ecdc51318cc2da83fd7d444e6437d5c6" ns2:_="" ns3:_="">
    <xsd:import namespace="a979abc8-30c7-4141-b628-4aca89ae9b7a"/>
    <xsd:import namespace="29219321-4c7d-4044-a2e1-3e31bc8d08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9abc8-30c7-4141-b628-4aca89ae9b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08c957b-9581-4cf1-b6cd-810e85c7c2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19321-4c7d-4044-a2e1-3e31bc8d083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3e1e374-9888-4f8a-bdc5-ea115e466b72}" ma:internalName="TaxCatchAll" ma:showField="CatchAllData" ma:web="29219321-4c7d-4044-a2e1-3e31bc8d08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79abc8-30c7-4141-b628-4aca89ae9b7a">
      <Terms xmlns="http://schemas.microsoft.com/office/infopath/2007/PartnerControls"/>
    </lcf76f155ced4ddcb4097134ff3c332f>
    <TaxCatchAll xmlns="29219321-4c7d-4044-a2e1-3e31bc8d0834" xsi:nil="true"/>
  </documentManagement>
</p:properties>
</file>

<file path=customXml/itemProps1.xml><?xml version="1.0" encoding="utf-8"?>
<ds:datastoreItem xmlns:ds="http://schemas.openxmlformats.org/officeDocument/2006/customXml" ds:itemID="{86B1E7FC-8072-4316-AC79-5DC41B3A4ADA}"/>
</file>

<file path=customXml/itemProps2.xml><?xml version="1.0" encoding="utf-8"?>
<ds:datastoreItem xmlns:ds="http://schemas.openxmlformats.org/officeDocument/2006/customXml" ds:itemID="{2C424E4E-E324-406F-A785-53E9899B2246}"/>
</file>

<file path=customXml/itemProps3.xml><?xml version="1.0" encoding="utf-8"?>
<ds:datastoreItem xmlns:ds="http://schemas.openxmlformats.org/officeDocument/2006/customXml" ds:itemID="{C6D597A8-B8A3-4EE3-BF56-AB93B2F5CF9E}"/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11022</TotalTime>
  <Words>1038</Words>
  <Application>Microsoft Office PowerPoint</Application>
  <PresentationFormat>On-screen Show (4:3)</PresentationFormat>
  <Paragraphs>153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Gill Sans MT</vt:lpstr>
      <vt:lpstr>Montserrat</vt:lpstr>
      <vt:lpstr>Muli</vt:lpstr>
      <vt:lpstr>Wingdings</vt:lpstr>
      <vt:lpstr>Theme1</vt:lpstr>
      <vt:lpstr>Office Theme</vt:lpstr>
      <vt:lpstr>An Introduction to the Institute of Highway Engineers</vt:lpstr>
      <vt:lpstr>Introduction</vt:lpstr>
      <vt:lpstr>The Institute of Highway Engineers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IHE Membership Grades</vt:lpstr>
      <vt:lpstr>IHE Membership Grades ( Continued) </vt:lpstr>
      <vt:lpstr>Professional Registration</vt:lpstr>
      <vt:lpstr>Professional Registered Grades</vt:lpstr>
      <vt:lpstr> Benefits of Membership  </vt:lpstr>
      <vt:lpstr>Benefits of Professionally Registered Status</vt:lpstr>
      <vt:lpstr>PowerPoint Presentation</vt:lpstr>
      <vt:lpstr>Thank you for your time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</dc:creator>
  <cp:lastModifiedBy>Paul Boss</cp:lastModifiedBy>
  <cp:revision>271</cp:revision>
  <cp:lastPrinted>2019-09-23T13:35:18Z</cp:lastPrinted>
  <dcterms:created xsi:type="dcterms:W3CDTF">2010-02-02T15:57:35Z</dcterms:created>
  <dcterms:modified xsi:type="dcterms:W3CDTF">2022-04-19T05:36:54Z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0x010100257B7C0A67453046AF7992155B0A1A37</vt:lpwstr>
  </property>
</Properties>
</file>