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33"/>
  </p:notesMasterIdLst>
  <p:handoutMasterIdLst>
    <p:handoutMasterId r:id="rId34"/>
  </p:handoutMasterIdLst>
  <p:sldIdLst>
    <p:sldId id="315" r:id="rId2"/>
    <p:sldId id="316" r:id="rId3"/>
    <p:sldId id="333" r:id="rId4"/>
    <p:sldId id="319" r:id="rId5"/>
    <p:sldId id="321" r:id="rId6"/>
    <p:sldId id="322" r:id="rId7"/>
    <p:sldId id="323" r:id="rId8"/>
    <p:sldId id="318" r:id="rId9"/>
    <p:sldId id="320" r:id="rId10"/>
    <p:sldId id="324" r:id="rId11"/>
    <p:sldId id="325" r:id="rId12"/>
    <p:sldId id="343" r:id="rId13"/>
    <p:sldId id="344" r:id="rId14"/>
    <p:sldId id="317" r:id="rId15"/>
    <p:sldId id="348" r:id="rId16"/>
    <p:sldId id="335" r:id="rId17"/>
    <p:sldId id="326" r:id="rId18"/>
    <p:sldId id="327" r:id="rId19"/>
    <p:sldId id="328" r:id="rId20"/>
    <p:sldId id="331" r:id="rId21"/>
    <p:sldId id="332" r:id="rId22"/>
    <p:sldId id="334" r:id="rId23"/>
    <p:sldId id="338" r:id="rId24"/>
    <p:sldId id="341" r:id="rId25"/>
    <p:sldId id="337" r:id="rId26"/>
    <p:sldId id="349" r:id="rId27"/>
    <p:sldId id="345" r:id="rId28"/>
    <p:sldId id="339" r:id="rId29"/>
    <p:sldId id="350" r:id="rId30"/>
    <p:sldId id="336" r:id="rId31"/>
    <p:sldId id="347" r:id="rId32"/>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p15:clr>
            <a:srgbClr val="A4A3A4"/>
          </p15:clr>
        </p15:guide>
        <p15:guide id="2" orient="horz" pos="2251">
          <p15:clr>
            <a:srgbClr val="A4A3A4"/>
          </p15:clr>
        </p15:guide>
        <p15:guide id="3" pos="7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C00000"/>
    <a:srgbClr val="E0E7F3"/>
    <a:srgbClr val="004494"/>
    <a:srgbClr val="E20031"/>
    <a:srgbClr val="B12F87"/>
    <a:srgbClr val="133C75"/>
    <a:srgbClr val="BD2B0B"/>
    <a:srgbClr val="7ABFC0"/>
    <a:srgbClr val="CAE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0" autoAdjust="0"/>
    <p:restoredTop sz="93896" autoAdjust="0"/>
  </p:normalViewPr>
  <p:slideViewPr>
    <p:cSldViewPr snapToObjects="1" showGuides="1">
      <p:cViewPr varScale="1">
        <p:scale>
          <a:sx n="71" d="100"/>
          <a:sy n="71" d="100"/>
        </p:scale>
        <p:origin x="1296" y="72"/>
      </p:cViewPr>
      <p:guideLst>
        <p:guide orient="horz" pos="2296"/>
        <p:guide orient="horz" pos="2251"/>
        <p:guide pos="7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7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AD631-F460-438A-9B8E-87D19A773350}" type="doc">
      <dgm:prSet loTypeId="urn:microsoft.com/office/officeart/2005/8/layout/matrix1" loCatId="matrix" qsTypeId="urn:microsoft.com/office/officeart/2005/8/quickstyle/3d1" qsCatId="3D" csTypeId="urn:microsoft.com/office/officeart/2005/8/colors/accent1_2" csCatId="accent1" phldr="1"/>
      <dgm:spPr/>
      <dgm:t>
        <a:bodyPr/>
        <a:lstStyle/>
        <a:p>
          <a:endParaRPr lang="en-US"/>
        </a:p>
      </dgm:t>
    </dgm:pt>
    <dgm:pt modelId="{D6C352B4-9452-4F47-9E7C-E0B04B76A64F}">
      <dgm:prSet phldrT="[Text]"/>
      <dgm:spPr>
        <a:solidFill>
          <a:srgbClr val="FFC000"/>
        </a:solidFill>
        <a:scene3d>
          <a:camera prst="orthographicFront"/>
          <a:lightRig rig="flat" dir="t"/>
        </a:scene3d>
        <a:sp3d z="190500" prstMaterial="plastic">
          <a:bevelT w="120900" h="88900" prst="coolSlant"/>
          <a:bevelB w="88900" h="31750" prst="angle"/>
        </a:sp3d>
      </dgm:spPr>
      <dgm:t>
        <a:bodyPr/>
        <a:lstStyle/>
        <a:p>
          <a:r>
            <a:rPr lang="en-GB" b="1" dirty="0"/>
            <a:t>MAKE IT HAPPEN!</a:t>
          </a:r>
          <a:endParaRPr lang="en-US" b="1" dirty="0"/>
        </a:p>
      </dgm:t>
    </dgm:pt>
    <dgm:pt modelId="{89D824C4-112F-44D1-8554-FC331CF64B23}" type="parTrans" cxnId="{6F11EEE5-9836-4394-919E-1F27E2CDD655}">
      <dgm:prSet/>
      <dgm:spPr/>
      <dgm:t>
        <a:bodyPr/>
        <a:lstStyle/>
        <a:p>
          <a:endParaRPr lang="en-US"/>
        </a:p>
      </dgm:t>
    </dgm:pt>
    <dgm:pt modelId="{F6935009-9024-4262-ADBD-8DF202C13728}" type="sibTrans" cxnId="{6F11EEE5-9836-4394-919E-1F27E2CDD655}">
      <dgm:prSet/>
      <dgm:spPr/>
      <dgm:t>
        <a:bodyPr/>
        <a:lstStyle/>
        <a:p>
          <a:endParaRPr lang="en-US"/>
        </a:p>
      </dgm:t>
    </dgm:pt>
    <dgm:pt modelId="{7D84BCA6-DFAC-4138-88B5-319ACD4D8751}">
      <dgm:prSet phldrT="[Text]"/>
      <dgm:spPr>
        <a:solidFill>
          <a:srgbClr val="CCFF33"/>
        </a:solidFill>
        <a:scene3d>
          <a:camera prst="isometricOffAxis2Right"/>
          <a:lightRig rig="flat" dir="t"/>
        </a:scene3d>
        <a:sp3d prstMaterial="plastic">
          <a:bevelT w="120900" h="88900"/>
          <a:bevelB w="88900" h="31750" prst="angle"/>
        </a:sp3d>
      </dgm:spPr>
      <dgm:t>
        <a:bodyPr/>
        <a:lstStyle/>
        <a:p>
          <a:r>
            <a:rPr lang="en-GB" dirty="0">
              <a:ln>
                <a:solidFill>
                  <a:sysClr val="windowText" lastClr="000000"/>
                </a:solidFill>
              </a:ln>
              <a:solidFill>
                <a:sysClr val="windowText" lastClr="000000"/>
              </a:solidFill>
            </a:rPr>
            <a:t>Execute</a:t>
          </a:r>
          <a:endParaRPr lang="en-US" dirty="0">
            <a:ln>
              <a:solidFill>
                <a:sysClr val="windowText" lastClr="000000"/>
              </a:solidFill>
            </a:ln>
            <a:solidFill>
              <a:sysClr val="windowText" lastClr="000000"/>
            </a:solidFill>
          </a:endParaRPr>
        </a:p>
      </dgm:t>
    </dgm:pt>
    <dgm:pt modelId="{73CF68FB-BA92-4C42-BD32-246C0D7DF7A8}" type="parTrans" cxnId="{A2FCEB28-0D94-4454-BB9C-BF59155EBC46}">
      <dgm:prSet/>
      <dgm:spPr/>
      <dgm:t>
        <a:bodyPr/>
        <a:lstStyle/>
        <a:p>
          <a:endParaRPr lang="en-US"/>
        </a:p>
      </dgm:t>
    </dgm:pt>
    <dgm:pt modelId="{C9BC751B-CD51-43EA-B1D3-40B2959C4067}" type="sibTrans" cxnId="{A2FCEB28-0D94-4454-BB9C-BF59155EBC46}">
      <dgm:prSet/>
      <dgm:spPr/>
      <dgm:t>
        <a:bodyPr/>
        <a:lstStyle/>
        <a:p>
          <a:endParaRPr lang="en-US"/>
        </a:p>
      </dgm:t>
    </dgm:pt>
    <dgm:pt modelId="{2284F5CB-6C9C-4E0E-88CB-A4891A981EC9}">
      <dgm:prSet phldrT="[Text]"/>
      <dgm:spPr>
        <a:solidFill>
          <a:srgbClr val="CCFF33"/>
        </a:solidFill>
        <a:scene3d>
          <a:camera prst="isometricOffAxis2Right"/>
          <a:lightRig rig="flat" dir="t"/>
        </a:scene3d>
        <a:sp3d prstMaterial="plastic">
          <a:bevelT w="120900" h="88900"/>
          <a:bevelB w="88900" h="31750" prst="angle"/>
        </a:sp3d>
      </dgm:spPr>
      <dgm:t>
        <a:bodyPr/>
        <a:lstStyle/>
        <a:p>
          <a:r>
            <a:rPr lang="en-GB" dirty="0">
              <a:ln>
                <a:solidFill>
                  <a:sysClr val="windowText" lastClr="000000"/>
                </a:solidFill>
              </a:ln>
              <a:solidFill>
                <a:sysClr val="windowText" lastClr="000000"/>
              </a:solidFill>
            </a:rPr>
            <a:t>Design</a:t>
          </a:r>
          <a:endParaRPr lang="en-US" dirty="0">
            <a:ln>
              <a:solidFill>
                <a:sysClr val="windowText" lastClr="000000"/>
              </a:solidFill>
            </a:ln>
            <a:solidFill>
              <a:sysClr val="windowText" lastClr="000000"/>
            </a:solidFill>
          </a:endParaRPr>
        </a:p>
      </dgm:t>
    </dgm:pt>
    <dgm:pt modelId="{A7509DF8-6CFE-4C26-AB87-6654658DEA50}" type="parTrans" cxnId="{6BAF44A1-7CF0-47EE-AB68-A347061A346E}">
      <dgm:prSet/>
      <dgm:spPr/>
      <dgm:t>
        <a:bodyPr/>
        <a:lstStyle/>
        <a:p>
          <a:endParaRPr lang="en-US"/>
        </a:p>
      </dgm:t>
    </dgm:pt>
    <dgm:pt modelId="{C72EC51B-B495-4F2B-A656-A8F0AD72473D}" type="sibTrans" cxnId="{6BAF44A1-7CF0-47EE-AB68-A347061A346E}">
      <dgm:prSet/>
      <dgm:spPr/>
      <dgm:t>
        <a:bodyPr/>
        <a:lstStyle/>
        <a:p>
          <a:endParaRPr lang="en-US"/>
        </a:p>
      </dgm:t>
    </dgm:pt>
    <dgm:pt modelId="{75C1A28E-0C91-4A54-B1C3-1631CEC0627F}">
      <dgm:prSet phldrT="[Text]"/>
      <dgm:spPr>
        <a:solidFill>
          <a:srgbClr val="CCFF33"/>
        </a:solidFill>
        <a:scene3d>
          <a:camera prst="isometricOffAxis2Right"/>
          <a:lightRig rig="flat" dir="t"/>
        </a:scene3d>
        <a:sp3d prstMaterial="plastic">
          <a:bevelT w="120900" h="88900"/>
          <a:bevelB w="88900" h="31750" prst="angle"/>
        </a:sp3d>
      </dgm:spPr>
      <dgm:t>
        <a:bodyPr/>
        <a:lstStyle/>
        <a:p>
          <a:r>
            <a:rPr lang="en-GB" dirty="0">
              <a:ln>
                <a:solidFill>
                  <a:sysClr val="windowText" lastClr="000000"/>
                </a:solidFill>
              </a:ln>
              <a:solidFill>
                <a:sysClr val="windowText" lastClr="000000"/>
              </a:solidFill>
            </a:rPr>
            <a:t>Control</a:t>
          </a:r>
          <a:endParaRPr lang="en-US" dirty="0">
            <a:ln>
              <a:solidFill>
                <a:sysClr val="windowText" lastClr="000000"/>
              </a:solidFill>
            </a:ln>
            <a:solidFill>
              <a:sysClr val="windowText" lastClr="000000"/>
            </a:solidFill>
          </a:endParaRPr>
        </a:p>
      </dgm:t>
    </dgm:pt>
    <dgm:pt modelId="{23F0F30D-D0F4-49E0-8460-EB5B17C93550}" type="parTrans" cxnId="{CB85A653-BB06-468F-A3ED-6FE1AB8413F2}">
      <dgm:prSet/>
      <dgm:spPr/>
      <dgm:t>
        <a:bodyPr/>
        <a:lstStyle/>
        <a:p>
          <a:endParaRPr lang="en-US"/>
        </a:p>
      </dgm:t>
    </dgm:pt>
    <dgm:pt modelId="{1C1F2983-5D47-4B3E-B6A1-E45D57EB650E}" type="sibTrans" cxnId="{CB85A653-BB06-468F-A3ED-6FE1AB8413F2}">
      <dgm:prSet/>
      <dgm:spPr/>
      <dgm:t>
        <a:bodyPr/>
        <a:lstStyle/>
        <a:p>
          <a:endParaRPr lang="en-US"/>
        </a:p>
      </dgm:t>
    </dgm:pt>
    <dgm:pt modelId="{146AA799-EC3C-4B9C-A6F8-4FC3D7689BA9}">
      <dgm:prSet phldrT="[Text]"/>
      <dgm:spPr>
        <a:solidFill>
          <a:srgbClr val="CCFF33"/>
        </a:solidFill>
        <a:scene3d>
          <a:camera prst="isometricOffAxis2Right"/>
          <a:lightRig rig="flat" dir="t"/>
        </a:scene3d>
        <a:sp3d prstMaterial="plastic">
          <a:bevelT w="120900" h="88900"/>
          <a:bevelB w="88900" h="31750" prst="angle"/>
        </a:sp3d>
      </dgm:spPr>
      <dgm:t>
        <a:bodyPr/>
        <a:lstStyle/>
        <a:p>
          <a:r>
            <a:rPr lang="en-GB" dirty="0">
              <a:ln>
                <a:solidFill>
                  <a:sysClr val="windowText" lastClr="000000"/>
                </a:solidFill>
              </a:ln>
              <a:solidFill>
                <a:sysClr val="windowText" lastClr="000000"/>
              </a:solidFill>
            </a:rPr>
            <a:t>Specify</a:t>
          </a:r>
          <a:endParaRPr lang="en-US" dirty="0">
            <a:ln>
              <a:solidFill>
                <a:sysClr val="windowText" lastClr="000000"/>
              </a:solidFill>
            </a:ln>
            <a:solidFill>
              <a:sysClr val="windowText" lastClr="000000"/>
            </a:solidFill>
          </a:endParaRPr>
        </a:p>
      </dgm:t>
    </dgm:pt>
    <dgm:pt modelId="{E0A7422B-E2F5-4790-9955-D69C02A2B81C}" type="parTrans" cxnId="{EE04E72E-4D56-4D3A-B992-0DC8C0DD9EE6}">
      <dgm:prSet/>
      <dgm:spPr/>
      <dgm:t>
        <a:bodyPr/>
        <a:lstStyle/>
        <a:p>
          <a:endParaRPr lang="en-US"/>
        </a:p>
      </dgm:t>
    </dgm:pt>
    <dgm:pt modelId="{97CBDE3A-94F5-407D-9AF6-2F7EFFC8DF37}" type="sibTrans" cxnId="{EE04E72E-4D56-4D3A-B992-0DC8C0DD9EE6}">
      <dgm:prSet/>
      <dgm:spPr/>
      <dgm:t>
        <a:bodyPr/>
        <a:lstStyle/>
        <a:p>
          <a:endParaRPr lang="en-US"/>
        </a:p>
      </dgm:t>
    </dgm:pt>
    <dgm:pt modelId="{FF86BA9F-0258-4168-A930-6A1F12F48C5C}">
      <dgm:prSet/>
      <dgm:spPr/>
    </dgm:pt>
    <dgm:pt modelId="{9C154919-28C2-4D57-8992-51703CCDCAB3}" type="parTrans" cxnId="{6436A474-48A8-4674-9675-AF027738341B}">
      <dgm:prSet/>
      <dgm:spPr/>
      <dgm:t>
        <a:bodyPr/>
        <a:lstStyle/>
        <a:p>
          <a:endParaRPr lang="en-US"/>
        </a:p>
      </dgm:t>
    </dgm:pt>
    <dgm:pt modelId="{04A30D8B-86F2-4D7A-9BED-A87BB1E93B48}" type="sibTrans" cxnId="{6436A474-48A8-4674-9675-AF027738341B}">
      <dgm:prSet/>
      <dgm:spPr/>
      <dgm:t>
        <a:bodyPr/>
        <a:lstStyle/>
        <a:p>
          <a:endParaRPr lang="en-US"/>
        </a:p>
      </dgm:t>
    </dgm:pt>
    <dgm:pt modelId="{111499EF-3733-4931-A404-E4B0F6A060D8}">
      <dgm:prSet/>
      <dgm:spPr/>
    </dgm:pt>
    <dgm:pt modelId="{91DEE4E5-E238-44A7-8877-F07E2D0C4E6F}" type="parTrans" cxnId="{C3D932E3-A503-44A1-B3DB-6D11A0D82D3C}">
      <dgm:prSet/>
      <dgm:spPr/>
      <dgm:t>
        <a:bodyPr/>
        <a:lstStyle/>
        <a:p>
          <a:endParaRPr lang="en-US"/>
        </a:p>
      </dgm:t>
    </dgm:pt>
    <dgm:pt modelId="{E4590D96-7C10-48F8-9B66-8D24CB944888}" type="sibTrans" cxnId="{C3D932E3-A503-44A1-B3DB-6D11A0D82D3C}">
      <dgm:prSet/>
      <dgm:spPr/>
      <dgm:t>
        <a:bodyPr/>
        <a:lstStyle/>
        <a:p>
          <a:endParaRPr lang="en-US"/>
        </a:p>
      </dgm:t>
    </dgm:pt>
    <dgm:pt modelId="{5BA2AF41-2CBC-4774-9EFE-503669241A17}" type="pres">
      <dgm:prSet presAssocID="{3F8AD631-F460-438A-9B8E-87D19A773350}" presName="diagram" presStyleCnt="0">
        <dgm:presLayoutVars>
          <dgm:chMax val="1"/>
          <dgm:dir/>
          <dgm:animLvl val="ctr"/>
          <dgm:resizeHandles val="exact"/>
        </dgm:presLayoutVars>
      </dgm:prSet>
      <dgm:spPr/>
    </dgm:pt>
    <dgm:pt modelId="{C2B10D20-3207-4677-B1D4-46418ED863FD}" type="pres">
      <dgm:prSet presAssocID="{3F8AD631-F460-438A-9B8E-87D19A773350}" presName="matrix" presStyleCnt="0"/>
      <dgm:spPr/>
    </dgm:pt>
    <dgm:pt modelId="{098AA420-E934-469F-B213-D003B87EEEE6}" type="pres">
      <dgm:prSet presAssocID="{3F8AD631-F460-438A-9B8E-87D19A773350}" presName="tile1" presStyleLbl="node1" presStyleIdx="0" presStyleCnt="4"/>
      <dgm:spPr/>
    </dgm:pt>
    <dgm:pt modelId="{468BEDD3-9E99-41C2-8A62-A0040C479329}" type="pres">
      <dgm:prSet presAssocID="{3F8AD631-F460-438A-9B8E-87D19A773350}" presName="tile1text" presStyleLbl="node1" presStyleIdx="0" presStyleCnt="4">
        <dgm:presLayoutVars>
          <dgm:chMax val="0"/>
          <dgm:chPref val="0"/>
          <dgm:bulletEnabled val="1"/>
        </dgm:presLayoutVars>
      </dgm:prSet>
      <dgm:spPr/>
    </dgm:pt>
    <dgm:pt modelId="{79192F2F-DA5C-4844-860E-863923B9FDBF}" type="pres">
      <dgm:prSet presAssocID="{3F8AD631-F460-438A-9B8E-87D19A773350}" presName="tile2" presStyleLbl="node1" presStyleIdx="1" presStyleCnt="4"/>
      <dgm:spPr/>
    </dgm:pt>
    <dgm:pt modelId="{F5B1A90E-2A6E-4DD4-A97D-E33B241937CE}" type="pres">
      <dgm:prSet presAssocID="{3F8AD631-F460-438A-9B8E-87D19A773350}" presName="tile2text" presStyleLbl="node1" presStyleIdx="1" presStyleCnt="4">
        <dgm:presLayoutVars>
          <dgm:chMax val="0"/>
          <dgm:chPref val="0"/>
          <dgm:bulletEnabled val="1"/>
        </dgm:presLayoutVars>
      </dgm:prSet>
      <dgm:spPr/>
    </dgm:pt>
    <dgm:pt modelId="{AF1B9FEB-D3BC-4CDE-9F79-E0415FD101DC}" type="pres">
      <dgm:prSet presAssocID="{3F8AD631-F460-438A-9B8E-87D19A773350}" presName="tile3" presStyleLbl="node1" presStyleIdx="2" presStyleCnt="4"/>
      <dgm:spPr/>
    </dgm:pt>
    <dgm:pt modelId="{FA61478E-6C73-4C24-BB8D-18179F763C5F}" type="pres">
      <dgm:prSet presAssocID="{3F8AD631-F460-438A-9B8E-87D19A773350}" presName="tile3text" presStyleLbl="node1" presStyleIdx="2" presStyleCnt="4">
        <dgm:presLayoutVars>
          <dgm:chMax val="0"/>
          <dgm:chPref val="0"/>
          <dgm:bulletEnabled val="1"/>
        </dgm:presLayoutVars>
      </dgm:prSet>
      <dgm:spPr/>
    </dgm:pt>
    <dgm:pt modelId="{6D6E69D2-A3C2-4E9B-B7AD-D9E4A70CD531}" type="pres">
      <dgm:prSet presAssocID="{3F8AD631-F460-438A-9B8E-87D19A773350}" presName="tile4" presStyleLbl="node1" presStyleIdx="3" presStyleCnt="4"/>
      <dgm:spPr/>
    </dgm:pt>
    <dgm:pt modelId="{CF139213-945B-4F5F-8ED3-22D0E56AC9D8}" type="pres">
      <dgm:prSet presAssocID="{3F8AD631-F460-438A-9B8E-87D19A773350}" presName="tile4text" presStyleLbl="node1" presStyleIdx="3" presStyleCnt="4">
        <dgm:presLayoutVars>
          <dgm:chMax val="0"/>
          <dgm:chPref val="0"/>
          <dgm:bulletEnabled val="1"/>
        </dgm:presLayoutVars>
      </dgm:prSet>
      <dgm:spPr/>
    </dgm:pt>
    <dgm:pt modelId="{978AE381-7360-4D88-BC12-A9364FF83FA1}" type="pres">
      <dgm:prSet presAssocID="{3F8AD631-F460-438A-9B8E-87D19A773350}" presName="centerTile" presStyleLbl="fgShp" presStyleIdx="0" presStyleCnt="1" custScaleX="181122" custScaleY="212622">
        <dgm:presLayoutVars>
          <dgm:chMax val="0"/>
          <dgm:chPref val="0"/>
        </dgm:presLayoutVars>
      </dgm:prSet>
      <dgm:spPr/>
    </dgm:pt>
  </dgm:ptLst>
  <dgm:cxnLst>
    <dgm:cxn modelId="{3851C511-2454-48BC-A4B8-FDBF5BBEBB0A}" type="presOf" srcId="{146AA799-EC3C-4B9C-A6F8-4FC3D7689BA9}" destId="{CF139213-945B-4F5F-8ED3-22D0E56AC9D8}" srcOrd="1" destOrd="0" presId="urn:microsoft.com/office/officeart/2005/8/layout/matrix1"/>
    <dgm:cxn modelId="{6442501B-F263-41A9-9F70-3F712D359421}" type="presOf" srcId="{D6C352B4-9452-4F47-9E7C-E0B04B76A64F}" destId="{978AE381-7360-4D88-BC12-A9364FF83FA1}" srcOrd="0" destOrd="0" presId="urn:microsoft.com/office/officeart/2005/8/layout/matrix1"/>
    <dgm:cxn modelId="{A2FCEB28-0D94-4454-BB9C-BF59155EBC46}" srcId="{D6C352B4-9452-4F47-9E7C-E0B04B76A64F}" destId="{7D84BCA6-DFAC-4138-88B5-319ACD4D8751}" srcOrd="0" destOrd="0" parTransId="{73CF68FB-BA92-4C42-BD32-246C0D7DF7A8}" sibTransId="{C9BC751B-CD51-43EA-B1D3-40B2959C4067}"/>
    <dgm:cxn modelId="{EE04E72E-4D56-4D3A-B992-0DC8C0DD9EE6}" srcId="{D6C352B4-9452-4F47-9E7C-E0B04B76A64F}" destId="{146AA799-EC3C-4B9C-A6F8-4FC3D7689BA9}" srcOrd="3" destOrd="0" parTransId="{E0A7422B-E2F5-4790-9955-D69C02A2B81C}" sibTransId="{97CBDE3A-94F5-407D-9AF6-2F7EFFC8DF37}"/>
    <dgm:cxn modelId="{B4B63E3C-11B7-48C1-8B24-2B0736D4C852}" type="presOf" srcId="{7D84BCA6-DFAC-4138-88B5-319ACD4D8751}" destId="{098AA420-E934-469F-B213-D003B87EEEE6}" srcOrd="0" destOrd="0" presId="urn:microsoft.com/office/officeart/2005/8/layout/matrix1"/>
    <dgm:cxn modelId="{ED1C6750-5BA2-4BD5-8EEA-3D160AB6BD90}" type="presOf" srcId="{146AA799-EC3C-4B9C-A6F8-4FC3D7689BA9}" destId="{6D6E69D2-A3C2-4E9B-B7AD-D9E4A70CD531}" srcOrd="0" destOrd="0" presId="urn:microsoft.com/office/officeart/2005/8/layout/matrix1"/>
    <dgm:cxn modelId="{CB85A653-BB06-468F-A3ED-6FE1AB8413F2}" srcId="{D6C352B4-9452-4F47-9E7C-E0B04B76A64F}" destId="{75C1A28E-0C91-4A54-B1C3-1631CEC0627F}" srcOrd="2" destOrd="0" parTransId="{23F0F30D-D0F4-49E0-8460-EB5B17C93550}" sibTransId="{1C1F2983-5D47-4B3E-B6A1-E45D57EB650E}"/>
    <dgm:cxn modelId="{6436A474-48A8-4674-9675-AF027738341B}" srcId="{3F8AD631-F460-438A-9B8E-87D19A773350}" destId="{FF86BA9F-0258-4168-A930-6A1F12F48C5C}" srcOrd="1" destOrd="0" parTransId="{9C154919-28C2-4D57-8992-51703CCDCAB3}" sibTransId="{04A30D8B-86F2-4D7A-9BED-A87BB1E93B48}"/>
    <dgm:cxn modelId="{9CB1527C-7C6E-4BC7-89D1-AD5A16D8864C}" type="presOf" srcId="{7D84BCA6-DFAC-4138-88B5-319ACD4D8751}" destId="{468BEDD3-9E99-41C2-8A62-A0040C479329}" srcOrd="1" destOrd="0" presId="urn:microsoft.com/office/officeart/2005/8/layout/matrix1"/>
    <dgm:cxn modelId="{C1CF857F-13A3-4EEB-B4D1-E3E1933FC54D}" type="presOf" srcId="{3F8AD631-F460-438A-9B8E-87D19A773350}" destId="{5BA2AF41-2CBC-4774-9EFE-503669241A17}" srcOrd="0" destOrd="0" presId="urn:microsoft.com/office/officeart/2005/8/layout/matrix1"/>
    <dgm:cxn modelId="{6BAF44A1-7CF0-47EE-AB68-A347061A346E}" srcId="{D6C352B4-9452-4F47-9E7C-E0B04B76A64F}" destId="{2284F5CB-6C9C-4E0E-88CB-A4891A981EC9}" srcOrd="1" destOrd="0" parTransId="{A7509DF8-6CFE-4C26-AB87-6654658DEA50}" sibTransId="{C72EC51B-B495-4F2B-A656-A8F0AD72473D}"/>
    <dgm:cxn modelId="{05065EC4-4683-464F-BC3F-88D0B547AB8D}" type="presOf" srcId="{2284F5CB-6C9C-4E0E-88CB-A4891A981EC9}" destId="{79192F2F-DA5C-4844-860E-863923B9FDBF}" srcOrd="0" destOrd="0" presId="urn:microsoft.com/office/officeart/2005/8/layout/matrix1"/>
    <dgm:cxn modelId="{A56FA3CE-66D4-4A64-ACA9-76391B98EF60}" type="presOf" srcId="{75C1A28E-0C91-4A54-B1C3-1631CEC0627F}" destId="{AF1B9FEB-D3BC-4CDE-9F79-E0415FD101DC}" srcOrd="0" destOrd="0" presId="urn:microsoft.com/office/officeart/2005/8/layout/matrix1"/>
    <dgm:cxn modelId="{9607C2DF-C08D-4AFC-A347-6E05A2DA2CBB}" type="presOf" srcId="{2284F5CB-6C9C-4E0E-88CB-A4891A981EC9}" destId="{F5B1A90E-2A6E-4DD4-A97D-E33B241937CE}" srcOrd="1" destOrd="0" presId="urn:microsoft.com/office/officeart/2005/8/layout/matrix1"/>
    <dgm:cxn modelId="{C3D932E3-A503-44A1-B3DB-6D11A0D82D3C}" srcId="{3F8AD631-F460-438A-9B8E-87D19A773350}" destId="{111499EF-3733-4931-A404-E4B0F6A060D8}" srcOrd="2" destOrd="0" parTransId="{91DEE4E5-E238-44A7-8877-F07E2D0C4E6F}" sibTransId="{E4590D96-7C10-48F8-9B66-8D24CB944888}"/>
    <dgm:cxn modelId="{6F11EEE5-9836-4394-919E-1F27E2CDD655}" srcId="{3F8AD631-F460-438A-9B8E-87D19A773350}" destId="{D6C352B4-9452-4F47-9E7C-E0B04B76A64F}" srcOrd="0" destOrd="0" parTransId="{89D824C4-112F-44D1-8554-FC331CF64B23}" sibTransId="{F6935009-9024-4262-ADBD-8DF202C13728}"/>
    <dgm:cxn modelId="{D082C4FA-D98D-445F-8A41-1F93625B924C}" type="presOf" srcId="{75C1A28E-0C91-4A54-B1C3-1631CEC0627F}" destId="{FA61478E-6C73-4C24-BB8D-18179F763C5F}" srcOrd="1" destOrd="0" presId="urn:microsoft.com/office/officeart/2005/8/layout/matrix1"/>
    <dgm:cxn modelId="{CA834F69-5049-4D2E-A885-FCBA6648065E}" type="presParOf" srcId="{5BA2AF41-2CBC-4774-9EFE-503669241A17}" destId="{C2B10D20-3207-4677-B1D4-46418ED863FD}" srcOrd="0" destOrd="0" presId="urn:microsoft.com/office/officeart/2005/8/layout/matrix1"/>
    <dgm:cxn modelId="{7728C2D5-4365-48D3-BB28-E7DC5EE5564C}" type="presParOf" srcId="{C2B10D20-3207-4677-B1D4-46418ED863FD}" destId="{098AA420-E934-469F-B213-D003B87EEEE6}" srcOrd="0" destOrd="0" presId="urn:microsoft.com/office/officeart/2005/8/layout/matrix1"/>
    <dgm:cxn modelId="{2C3EBF2A-C58A-4931-9CBD-C291CFD600E7}" type="presParOf" srcId="{C2B10D20-3207-4677-B1D4-46418ED863FD}" destId="{468BEDD3-9E99-41C2-8A62-A0040C479329}" srcOrd="1" destOrd="0" presId="urn:microsoft.com/office/officeart/2005/8/layout/matrix1"/>
    <dgm:cxn modelId="{B77DA848-9FE1-4C30-8842-E9341DD40235}" type="presParOf" srcId="{C2B10D20-3207-4677-B1D4-46418ED863FD}" destId="{79192F2F-DA5C-4844-860E-863923B9FDBF}" srcOrd="2" destOrd="0" presId="urn:microsoft.com/office/officeart/2005/8/layout/matrix1"/>
    <dgm:cxn modelId="{E21E5F96-D975-45EA-9F78-F9B833FD3F39}" type="presParOf" srcId="{C2B10D20-3207-4677-B1D4-46418ED863FD}" destId="{F5B1A90E-2A6E-4DD4-A97D-E33B241937CE}" srcOrd="3" destOrd="0" presId="urn:microsoft.com/office/officeart/2005/8/layout/matrix1"/>
    <dgm:cxn modelId="{4DB1C3D4-9D57-44DF-B5F9-F035C1A5E319}" type="presParOf" srcId="{C2B10D20-3207-4677-B1D4-46418ED863FD}" destId="{AF1B9FEB-D3BC-4CDE-9F79-E0415FD101DC}" srcOrd="4" destOrd="0" presId="urn:microsoft.com/office/officeart/2005/8/layout/matrix1"/>
    <dgm:cxn modelId="{B9B9670D-497D-41E6-9E52-953F51677A3B}" type="presParOf" srcId="{C2B10D20-3207-4677-B1D4-46418ED863FD}" destId="{FA61478E-6C73-4C24-BB8D-18179F763C5F}" srcOrd="5" destOrd="0" presId="urn:microsoft.com/office/officeart/2005/8/layout/matrix1"/>
    <dgm:cxn modelId="{3EAA9D57-C28D-4DFB-9EC5-4C382921CF37}" type="presParOf" srcId="{C2B10D20-3207-4677-B1D4-46418ED863FD}" destId="{6D6E69D2-A3C2-4E9B-B7AD-D9E4A70CD531}" srcOrd="6" destOrd="0" presId="urn:microsoft.com/office/officeart/2005/8/layout/matrix1"/>
    <dgm:cxn modelId="{13B8A763-825A-47DD-A1B9-4ED8B9CA2A7E}" type="presParOf" srcId="{C2B10D20-3207-4677-B1D4-46418ED863FD}" destId="{CF139213-945B-4F5F-8ED3-22D0E56AC9D8}" srcOrd="7" destOrd="0" presId="urn:microsoft.com/office/officeart/2005/8/layout/matrix1"/>
    <dgm:cxn modelId="{BDF5535A-E306-440F-B3CD-C5C76159B284}" type="presParOf" srcId="{5BA2AF41-2CBC-4774-9EFE-503669241A17}" destId="{978AE381-7360-4D88-BC12-A9364FF83FA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AA420-E934-469F-B213-D003B87EEEE6}">
      <dsp:nvSpPr>
        <dsp:cNvPr id="0" name=""/>
        <dsp:cNvSpPr/>
      </dsp:nvSpPr>
      <dsp:spPr>
        <a:xfrm rot="16200000">
          <a:off x="702077" y="-702077"/>
          <a:ext cx="2700300" cy="4104456"/>
        </a:xfrm>
        <a:prstGeom prst="round1Rect">
          <a:avLst/>
        </a:prstGeom>
        <a:solidFill>
          <a:srgbClr val="CCFF33"/>
        </a:solidFill>
        <a:ln>
          <a:noFill/>
        </a:ln>
        <a:effectLst>
          <a:outerShdw blurRad="40000" dist="23000" dir="5400000" rotWithShape="0">
            <a:srgbClr val="000000">
              <a:alpha val="35000"/>
            </a:srgb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a:lnSpc>
              <a:spcPct val="90000"/>
            </a:lnSpc>
            <a:spcBef>
              <a:spcPct val="0"/>
            </a:spcBef>
            <a:spcAft>
              <a:spcPct val="35000"/>
            </a:spcAft>
            <a:buNone/>
          </a:pPr>
          <a:r>
            <a:rPr lang="en-GB" sz="6400" kern="1200" dirty="0">
              <a:ln>
                <a:solidFill>
                  <a:sysClr val="windowText" lastClr="000000"/>
                </a:solidFill>
              </a:ln>
              <a:solidFill>
                <a:sysClr val="windowText" lastClr="000000"/>
              </a:solidFill>
            </a:rPr>
            <a:t>Execute</a:t>
          </a:r>
          <a:endParaRPr lang="en-US" sz="6400" kern="1200" dirty="0">
            <a:ln>
              <a:solidFill>
                <a:sysClr val="windowText" lastClr="000000"/>
              </a:solidFill>
            </a:ln>
            <a:solidFill>
              <a:sysClr val="windowText" lastClr="000000"/>
            </a:solidFill>
          </a:endParaRPr>
        </a:p>
      </dsp:txBody>
      <dsp:txXfrm rot="5400000">
        <a:off x="0" y="0"/>
        <a:ext cx="4104456" cy="2025225"/>
      </dsp:txXfrm>
    </dsp:sp>
    <dsp:sp modelId="{79192F2F-DA5C-4844-860E-863923B9FDBF}">
      <dsp:nvSpPr>
        <dsp:cNvPr id="0" name=""/>
        <dsp:cNvSpPr/>
      </dsp:nvSpPr>
      <dsp:spPr>
        <a:xfrm>
          <a:off x="4104456" y="0"/>
          <a:ext cx="4104456" cy="2700300"/>
        </a:xfrm>
        <a:prstGeom prst="round1Rect">
          <a:avLst/>
        </a:prstGeom>
        <a:solidFill>
          <a:srgbClr val="CCFF33"/>
        </a:solidFill>
        <a:ln>
          <a:noFill/>
        </a:ln>
        <a:effectLst>
          <a:outerShdw blurRad="40000" dist="23000" dir="5400000" rotWithShape="0">
            <a:srgbClr val="000000">
              <a:alpha val="35000"/>
            </a:srgb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a:lnSpc>
              <a:spcPct val="90000"/>
            </a:lnSpc>
            <a:spcBef>
              <a:spcPct val="0"/>
            </a:spcBef>
            <a:spcAft>
              <a:spcPct val="35000"/>
            </a:spcAft>
            <a:buNone/>
          </a:pPr>
          <a:r>
            <a:rPr lang="en-GB" sz="6400" kern="1200" dirty="0">
              <a:ln>
                <a:solidFill>
                  <a:sysClr val="windowText" lastClr="000000"/>
                </a:solidFill>
              </a:ln>
              <a:solidFill>
                <a:sysClr val="windowText" lastClr="000000"/>
              </a:solidFill>
            </a:rPr>
            <a:t>Design</a:t>
          </a:r>
          <a:endParaRPr lang="en-US" sz="6400" kern="1200" dirty="0">
            <a:ln>
              <a:solidFill>
                <a:sysClr val="windowText" lastClr="000000"/>
              </a:solidFill>
            </a:ln>
            <a:solidFill>
              <a:sysClr val="windowText" lastClr="000000"/>
            </a:solidFill>
          </a:endParaRPr>
        </a:p>
      </dsp:txBody>
      <dsp:txXfrm>
        <a:off x="4104456" y="0"/>
        <a:ext cx="4104456" cy="2025225"/>
      </dsp:txXfrm>
    </dsp:sp>
    <dsp:sp modelId="{AF1B9FEB-D3BC-4CDE-9F79-E0415FD101DC}">
      <dsp:nvSpPr>
        <dsp:cNvPr id="0" name=""/>
        <dsp:cNvSpPr/>
      </dsp:nvSpPr>
      <dsp:spPr>
        <a:xfrm rot="10800000">
          <a:off x="0" y="2700300"/>
          <a:ext cx="4104456" cy="2700300"/>
        </a:xfrm>
        <a:prstGeom prst="round1Rect">
          <a:avLst/>
        </a:prstGeom>
        <a:solidFill>
          <a:srgbClr val="CCFF33"/>
        </a:solidFill>
        <a:ln>
          <a:noFill/>
        </a:ln>
        <a:effectLst>
          <a:outerShdw blurRad="40000" dist="23000" dir="5400000" rotWithShape="0">
            <a:srgbClr val="000000">
              <a:alpha val="35000"/>
            </a:srgb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a:lnSpc>
              <a:spcPct val="90000"/>
            </a:lnSpc>
            <a:spcBef>
              <a:spcPct val="0"/>
            </a:spcBef>
            <a:spcAft>
              <a:spcPct val="35000"/>
            </a:spcAft>
            <a:buNone/>
          </a:pPr>
          <a:r>
            <a:rPr lang="en-GB" sz="6400" kern="1200" dirty="0">
              <a:ln>
                <a:solidFill>
                  <a:sysClr val="windowText" lastClr="000000"/>
                </a:solidFill>
              </a:ln>
              <a:solidFill>
                <a:sysClr val="windowText" lastClr="000000"/>
              </a:solidFill>
            </a:rPr>
            <a:t>Control</a:t>
          </a:r>
          <a:endParaRPr lang="en-US" sz="6400" kern="1200" dirty="0">
            <a:ln>
              <a:solidFill>
                <a:sysClr val="windowText" lastClr="000000"/>
              </a:solidFill>
            </a:ln>
            <a:solidFill>
              <a:sysClr val="windowText" lastClr="000000"/>
            </a:solidFill>
          </a:endParaRPr>
        </a:p>
      </dsp:txBody>
      <dsp:txXfrm rot="10800000">
        <a:off x="0" y="3375375"/>
        <a:ext cx="4104456" cy="2025225"/>
      </dsp:txXfrm>
    </dsp:sp>
    <dsp:sp modelId="{6D6E69D2-A3C2-4E9B-B7AD-D9E4A70CD531}">
      <dsp:nvSpPr>
        <dsp:cNvPr id="0" name=""/>
        <dsp:cNvSpPr/>
      </dsp:nvSpPr>
      <dsp:spPr>
        <a:xfrm rot="5400000">
          <a:off x="4806533" y="1998222"/>
          <a:ext cx="2700300" cy="4104456"/>
        </a:xfrm>
        <a:prstGeom prst="round1Rect">
          <a:avLst/>
        </a:prstGeom>
        <a:solidFill>
          <a:srgbClr val="CCFF33"/>
        </a:solidFill>
        <a:ln>
          <a:noFill/>
        </a:ln>
        <a:effectLst>
          <a:outerShdw blurRad="40000" dist="23000" dir="5400000" rotWithShape="0">
            <a:srgbClr val="000000">
              <a:alpha val="35000"/>
            </a:srgb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5168" tIns="455168" rIns="455168" bIns="455168" numCol="1" spcCol="1270" anchor="ctr" anchorCtr="0">
          <a:noAutofit/>
        </a:bodyPr>
        <a:lstStyle/>
        <a:p>
          <a:pPr marL="0" lvl="0" indent="0" algn="ctr" defTabSz="2844800">
            <a:lnSpc>
              <a:spcPct val="90000"/>
            </a:lnSpc>
            <a:spcBef>
              <a:spcPct val="0"/>
            </a:spcBef>
            <a:spcAft>
              <a:spcPct val="35000"/>
            </a:spcAft>
            <a:buNone/>
          </a:pPr>
          <a:r>
            <a:rPr lang="en-GB" sz="6400" kern="1200" dirty="0">
              <a:ln>
                <a:solidFill>
                  <a:sysClr val="windowText" lastClr="000000"/>
                </a:solidFill>
              </a:ln>
              <a:solidFill>
                <a:sysClr val="windowText" lastClr="000000"/>
              </a:solidFill>
            </a:rPr>
            <a:t>Specify</a:t>
          </a:r>
          <a:endParaRPr lang="en-US" sz="6400" kern="1200" dirty="0">
            <a:ln>
              <a:solidFill>
                <a:sysClr val="windowText" lastClr="000000"/>
              </a:solidFill>
            </a:ln>
            <a:solidFill>
              <a:sysClr val="windowText" lastClr="000000"/>
            </a:solidFill>
          </a:endParaRPr>
        </a:p>
      </dsp:txBody>
      <dsp:txXfrm rot="-5400000">
        <a:off x="4104456" y="3375374"/>
        <a:ext cx="4104456" cy="2025225"/>
      </dsp:txXfrm>
    </dsp:sp>
    <dsp:sp modelId="{978AE381-7360-4D88-BC12-A9364FF83FA1}">
      <dsp:nvSpPr>
        <dsp:cNvPr id="0" name=""/>
        <dsp:cNvSpPr/>
      </dsp:nvSpPr>
      <dsp:spPr>
        <a:xfrm>
          <a:off x="1874234" y="1264942"/>
          <a:ext cx="4460443" cy="2870715"/>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prst="coolSlant"/>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GB" sz="6400" b="1" kern="1200" dirty="0"/>
            <a:t>MAKE IT HAPPEN!</a:t>
          </a:r>
          <a:endParaRPr lang="en-US" sz="6400" b="1" kern="1200" dirty="0"/>
        </a:p>
      </dsp:txBody>
      <dsp:txXfrm>
        <a:off x="2014371" y="1405079"/>
        <a:ext cx="4180169" cy="259044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8026C1A-E9C0-3649-8DE0-0F721770D521}" type="datetimeFigureOut">
              <a:rPr lang="fr-FR" smtClean="0"/>
              <a:pPr/>
              <a:t>14/05/2021</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56351CB-C7E3-8F4F-AA6E-DB407BF173DE}" type="slidenum">
              <a:rPr lang="fr-FR" smtClean="0"/>
              <a:pPr/>
              <a:t>‹#›</a:t>
            </a:fld>
            <a:endParaRPr lang="fr-FR"/>
          </a:p>
        </p:txBody>
      </p:sp>
    </p:spTree>
    <p:extLst>
      <p:ext uri="{BB962C8B-B14F-4D97-AF65-F5344CB8AC3E}">
        <p14:creationId xmlns:p14="http://schemas.microsoft.com/office/powerpoint/2010/main" val="4156207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7B6820A-C1B1-9944-A68D-DA5B884778EE}" type="datetimeFigureOut">
              <a:rPr lang="fr-FR" smtClean="0"/>
              <a:pPr/>
              <a:t>14/05/2021</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3EBCA58-F001-2A42-AB6A-B366B18E47A3}" type="slidenum">
              <a:rPr lang="fr-FR" smtClean="0"/>
              <a:pPr/>
              <a:t>‹#›</a:t>
            </a:fld>
            <a:endParaRPr lang="fr-FR"/>
          </a:p>
        </p:txBody>
      </p:sp>
    </p:spTree>
    <p:extLst>
      <p:ext uri="{BB962C8B-B14F-4D97-AF65-F5344CB8AC3E}">
        <p14:creationId xmlns:p14="http://schemas.microsoft.com/office/powerpoint/2010/main" val="22721086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0023A-12FC-42FC-9447-B36A58D55EC9}" type="slidenum">
              <a:rPr lang="en-GB"/>
              <a:pPr/>
              <a:t>1</a:t>
            </a:fld>
            <a:endParaRPr lang="en-GB"/>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3581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594FF7-EC06-4A78-B231-B6B7505842FB}" type="slidenum">
              <a:rPr lang="en-GB"/>
              <a:pPr/>
              <a:t>2</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334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BCA58-F001-2A42-AB6A-B366B18E47A3}" type="slidenum">
              <a:rPr lang="fr-FR" smtClean="0"/>
              <a:pPr/>
              <a:t>6</a:t>
            </a:fld>
            <a:endParaRPr lang="fr-FR"/>
          </a:p>
        </p:txBody>
      </p:sp>
    </p:spTree>
    <p:extLst>
      <p:ext uri="{BB962C8B-B14F-4D97-AF65-F5344CB8AC3E}">
        <p14:creationId xmlns:p14="http://schemas.microsoft.com/office/powerpoint/2010/main" val="65674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BCA58-F001-2A42-AB6A-B366B18E47A3}" type="slidenum">
              <a:rPr lang="fr-FR" smtClean="0"/>
              <a:pPr/>
              <a:t>11</a:t>
            </a:fld>
            <a:endParaRPr lang="fr-FR"/>
          </a:p>
        </p:txBody>
      </p:sp>
    </p:spTree>
    <p:extLst>
      <p:ext uri="{BB962C8B-B14F-4D97-AF65-F5344CB8AC3E}">
        <p14:creationId xmlns:p14="http://schemas.microsoft.com/office/powerpoint/2010/main" val="165386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BCA58-F001-2A42-AB6A-B366B18E47A3}" type="slidenum">
              <a:rPr lang="fr-FR" smtClean="0"/>
              <a:pPr/>
              <a:t>25</a:t>
            </a:fld>
            <a:endParaRPr lang="fr-FR"/>
          </a:p>
        </p:txBody>
      </p:sp>
    </p:spTree>
    <p:extLst>
      <p:ext uri="{BB962C8B-B14F-4D97-AF65-F5344CB8AC3E}">
        <p14:creationId xmlns:p14="http://schemas.microsoft.com/office/powerpoint/2010/main" val="347242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BCA58-F001-2A42-AB6A-B366B18E47A3}" type="slidenum">
              <a:rPr lang="fr-FR" smtClean="0"/>
              <a:pPr/>
              <a:t>28</a:t>
            </a:fld>
            <a:endParaRPr lang="fr-FR"/>
          </a:p>
        </p:txBody>
      </p:sp>
    </p:spTree>
    <p:extLst>
      <p:ext uri="{BB962C8B-B14F-4D97-AF65-F5344CB8AC3E}">
        <p14:creationId xmlns:p14="http://schemas.microsoft.com/office/powerpoint/2010/main" val="4056221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0023A-12FC-42FC-9447-B36A58D55EC9}" type="slidenum">
              <a:rPr lang="en-GB"/>
              <a:pPr/>
              <a:t>31</a:t>
            </a:fld>
            <a:endParaRPr lang="en-GB"/>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84125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rsta-uk.org/" TargetMode="External"/><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8" name="Rectangle 7"/>
          <p:cNvSpPr/>
          <p:nvPr userDrawn="1"/>
        </p:nvSpPr>
        <p:spPr>
          <a:xfrm>
            <a:off x="-2433" y="0"/>
            <a:ext cx="9146433" cy="6858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 name="Titre 4"/>
          <p:cNvSpPr>
            <a:spLocks noGrp="1"/>
          </p:cNvSpPr>
          <p:nvPr>
            <p:ph type="title"/>
          </p:nvPr>
        </p:nvSpPr>
        <p:spPr>
          <a:xfrm>
            <a:off x="1188000" y="2106000"/>
            <a:ext cx="7343775" cy="1487487"/>
          </a:xfrm>
        </p:spPr>
        <p:txBody>
          <a:bodyPr lIns="0" rIns="0" anchor="b">
            <a:noAutofit/>
          </a:bodyPr>
          <a:lstStyle>
            <a:lvl1pPr>
              <a:defRPr sz="3200">
                <a:solidFill>
                  <a:schemeClr val="bg1"/>
                </a:solidFill>
              </a:defRPr>
            </a:lvl1pPr>
          </a:lstStyle>
          <a:p>
            <a:r>
              <a:rPr lang="en-US" noProof="0"/>
              <a:t>Click to edit Master title style</a:t>
            </a:r>
            <a:endParaRPr lang="fr-FR" noProof="0" dirty="0"/>
          </a:p>
        </p:txBody>
      </p:sp>
      <p:sp>
        <p:nvSpPr>
          <p:cNvPr id="13" name="Espace réservé du texte 15"/>
          <p:cNvSpPr>
            <a:spLocks noGrp="1"/>
          </p:cNvSpPr>
          <p:nvPr>
            <p:ph type="body" sz="quarter" idx="10" hasCustomPrompt="1"/>
          </p:nvPr>
        </p:nvSpPr>
        <p:spPr>
          <a:xfrm>
            <a:off x="1188000" y="3639600"/>
            <a:ext cx="7343775" cy="1778000"/>
          </a:xfrm>
        </p:spPr>
        <p:txBody>
          <a:bodyPr lIns="0" rIns="0">
            <a:noAutofit/>
          </a:bodyPr>
          <a:lstStyle>
            <a:lvl1pPr marL="0" indent="0">
              <a:buNone/>
              <a:defRPr>
                <a:solidFill>
                  <a:schemeClr val="bg1"/>
                </a:solidFill>
              </a:defRPr>
            </a:lvl1pPr>
          </a:lstStyle>
          <a:p>
            <a:pPr lvl="0"/>
            <a:r>
              <a:rPr lang="fr-FR" noProof="0" dirty="0"/>
              <a:t>Cliquez pour modifier les styles des sous-titres du masque</a:t>
            </a:r>
          </a:p>
        </p:txBody>
      </p:sp>
      <p:sp>
        <p:nvSpPr>
          <p:cNvPr id="7" name="Rectangle 6"/>
          <p:cNvSpPr/>
          <p:nvPr userDrawn="1"/>
        </p:nvSpPr>
        <p:spPr>
          <a:xfrm>
            <a:off x="0" y="6750000"/>
            <a:ext cx="9144000" cy="1080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8" descr="http://www.rea.org.uk/images/REA-Logo-Presentation-1-3.gif"/>
          <p:cNvPicPr/>
          <p:nvPr userDrawn="1"/>
        </p:nvPicPr>
        <p:blipFill>
          <a:blip r:embed="rId2"/>
          <a:srcRect/>
          <a:stretch>
            <a:fillRect/>
          </a:stretch>
        </p:blipFill>
        <p:spPr bwMode="auto">
          <a:xfrm>
            <a:off x="323528" y="188640"/>
            <a:ext cx="2088232" cy="1080120"/>
          </a:xfrm>
          <a:prstGeom prst="rect">
            <a:avLst/>
          </a:prstGeom>
          <a:noFill/>
        </p:spPr>
      </p:pic>
      <p:pic>
        <p:nvPicPr>
          <p:cNvPr id="10" name="Picture 9" descr="RSTA – Road Surface Treatments">
            <a:hlinkClick r:id="rId3" tooltip="&quot;RSTA – Road Surface Treatments&quot;"/>
          </p:cNvPr>
          <p:cNvPicPr/>
          <p:nvPr userDrawn="1"/>
        </p:nvPicPr>
        <p:blipFill>
          <a:blip r:embed="rId4"/>
          <a:srcRect/>
          <a:stretch>
            <a:fillRect/>
          </a:stretch>
        </p:blipFill>
        <p:spPr bwMode="auto">
          <a:xfrm>
            <a:off x="6804248" y="188640"/>
            <a:ext cx="2088232" cy="108012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ns contenu">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457200" y="6411916"/>
            <a:ext cx="5562600" cy="365125"/>
          </a:xfrm>
          <a:prstGeom prst="rect">
            <a:avLst/>
          </a:prstGeom>
        </p:spPr>
        <p:txBody>
          <a:bodyPr/>
          <a:lstStyle/>
          <a:p>
            <a:r>
              <a:rPr lang="en-US" noProof="0"/>
              <a:t>REA Doc No:004-Rev2. </a:t>
            </a:r>
            <a:endParaRPr lang="fr-FR" noProof="0"/>
          </a:p>
        </p:txBody>
      </p:sp>
      <p:sp>
        <p:nvSpPr>
          <p:cNvPr id="4" name="Espace réservé du numéro de diapositive 3"/>
          <p:cNvSpPr>
            <a:spLocks noGrp="1"/>
          </p:cNvSpPr>
          <p:nvPr>
            <p:ph type="sldNum" sz="quarter" idx="11"/>
          </p:nvPr>
        </p:nvSpPr>
        <p:spPr>
          <a:xfrm>
            <a:off x="6553200" y="6411916"/>
            <a:ext cx="725488" cy="365125"/>
          </a:xfrm>
          <a:prstGeom prst="rect">
            <a:avLst/>
          </a:prstGeom>
        </p:spPr>
        <p:txBody>
          <a:bodyPr/>
          <a:lstStyle/>
          <a:p>
            <a:fld id="{21F90BE8-D879-4F46-ACF9-7BCC67DCFB75}" type="slidenum">
              <a:rPr lang="fr-FR" smtClean="0"/>
              <a:pPr/>
              <a:t>‹#›</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457200" y="6411916"/>
            <a:ext cx="5562600" cy="365125"/>
          </a:xfrm>
          <a:prstGeom prst="rect">
            <a:avLst/>
          </a:prstGeom>
        </p:spPr>
        <p:txBody>
          <a:bodyPr/>
          <a:lstStyle>
            <a:lvl1pPr>
              <a:defRPr/>
            </a:lvl1pPr>
          </a:lstStyle>
          <a:p>
            <a:r>
              <a:rPr lang="en-GB"/>
              <a:t>REA Doc No:004-Rev2. </a:t>
            </a:r>
          </a:p>
        </p:txBody>
      </p:sp>
      <p:sp>
        <p:nvSpPr>
          <p:cNvPr id="6" name="Slide Number Placeholder 5"/>
          <p:cNvSpPr>
            <a:spLocks noGrp="1"/>
          </p:cNvSpPr>
          <p:nvPr>
            <p:ph type="sldNum" sz="quarter" idx="12"/>
          </p:nvPr>
        </p:nvSpPr>
        <p:spPr>
          <a:xfrm>
            <a:off x="6553200" y="6411916"/>
            <a:ext cx="725488" cy="365125"/>
          </a:xfrm>
          <a:prstGeom prst="rect">
            <a:avLst/>
          </a:prstGeom>
        </p:spPr>
        <p:txBody>
          <a:bodyPr/>
          <a:lstStyle>
            <a:lvl1pPr>
              <a:defRPr/>
            </a:lvl1pPr>
          </a:lstStyle>
          <a:p>
            <a:fld id="{21DA6D1D-CCDA-49C9-AD4E-75859E7748ED}"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GB"/>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r>
              <a:rPr lang="en-GB"/>
              <a:t>REA Doc No:004-Rev2. </a:t>
            </a: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fld id="{AA1C007D-2A2D-4130-A9BF-9461B3D1314F}"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Click to edit Master title style</a:t>
            </a:r>
            <a:endParaRPr lang="fr-FR" noProof="0" dirty="0"/>
          </a:p>
        </p:txBody>
      </p:sp>
      <p:sp>
        <p:nvSpPr>
          <p:cNvPr id="6" name="Espace réservé du texte 5"/>
          <p:cNvSpPr>
            <a:spLocks noGrp="1"/>
          </p:cNvSpPr>
          <p:nvPr>
            <p:ph type="body" sz="quarter" idx="12"/>
          </p:nvPr>
        </p:nvSpPr>
        <p:spPr>
          <a:xfrm>
            <a:off x="457200" y="1125538"/>
            <a:ext cx="8218800" cy="504031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65818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493952"/>
            <a:ext cx="7772400" cy="1362075"/>
          </a:xfrm>
        </p:spPr>
        <p:txBody>
          <a:bodyPr anchor="ctr">
            <a:noAutofit/>
          </a:bodyPr>
          <a:lstStyle>
            <a:lvl1pPr algn="l">
              <a:defRPr sz="3200" b="1" cap="all">
                <a:solidFill>
                  <a:schemeClr val="accent4"/>
                </a:solidFill>
              </a:defRPr>
            </a:lvl1pPr>
          </a:lstStyle>
          <a:p>
            <a:r>
              <a:rPr lang="en-US" noProof="0"/>
              <a:t>Click to edit Master title style</a:t>
            </a:r>
            <a:endParaRPr lang="fr-FR" noProof="0" dirty="0"/>
          </a:p>
        </p:txBody>
      </p:sp>
      <p:sp>
        <p:nvSpPr>
          <p:cNvPr id="5" name="Espace réservé du pied de page 4"/>
          <p:cNvSpPr>
            <a:spLocks noGrp="1"/>
          </p:cNvSpPr>
          <p:nvPr>
            <p:ph type="ftr" sz="quarter" idx="11"/>
          </p:nvPr>
        </p:nvSpPr>
        <p:spPr>
          <a:xfrm>
            <a:off x="457200" y="6411916"/>
            <a:ext cx="5562600" cy="365125"/>
          </a:xfrm>
          <a:prstGeom prst="rect">
            <a:avLst/>
          </a:prstGeom>
        </p:spPr>
        <p:txBody>
          <a:bodyPr/>
          <a:lstStyle/>
          <a:p>
            <a:r>
              <a:rPr lang="en-US"/>
              <a:t>REA Doc No:004-Rev2. </a:t>
            </a:r>
            <a:endParaRPr lang="fr-FR" dirty="0"/>
          </a:p>
        </p:txBody>
      </p:sp>
      <p:sp>
        <p:nvSpPr>
          <p:cNvPr id="6" name="Espace réservé du numéro de diapositive 5"/>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
        <p:nvSpPr>
          <p:cNvPr id="7" name="Rectangle 6"/>
          <p:cNvSpPr/>
          <p:nvPr userDrawn="1"/>
        </p:nvSpPr>
        <p:spPr>
          <a:xfrm>
            <a:off x="8928000" y="0"/>
            <a:ext cx="216000" cy="6858000"/>
          </a:xfrm>
          <a:prstGeom prst="rect">
            <a:avLst/>
          </a:prstGeom>
          <a:solidFill>
            <a:srgbClr val="E0E7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Helvetica"/>
              <a:cs typeface="Helvetic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solidFill>
              </a:defRPr>
            </a:lvl1pPr>
          </a:lstStyle>
          <a:p>
            <a:r>
              <a:rPr lang="en-US" noProof="0"/>
              <a:t>Click to edit Master title style</a:t>
            </a:r>
            <a:endParaRPr lang="fr-FR" noProof="0" dirty="0"/>
          </a:p>
        </p:txBody>
      </p:sp>
      <p:sp>
        <p:nvSpPr>
          <p:cNvPr id="3" name="Espace réservé du contenu 2"/>
          <p:cNvSpPr>
            <a:spLocks noGrp="1"/>
          </p:cNvSpPr>
          <p:nvPr>
            <p:ph sz="half" idx="1"/>
          </p:nvPr>
        </p:nvSpPr>
        <p:spPr>
          <a:xfrm>
            <a:off x="457200" y="1125538"/>
            <a:ext cx="4038600" cy="5000625"/>
          </a:xfrm>
          <a:prstGeom prst="rect">
            <a:avLst/>
          </a:prstGeom>
        </p:spPr>
        <p:txBody>
          <a:bodyPr/>
          <a:lstStyle>
            <a:lvl1pPr>
              <a:defRPr sz="1600"/>
            </a:lvl1pPr>
            <a:lvl2pPr>
              <a:defRPr sz="1400"/>
            </a:lvl2pPr>
            <a:lvl3pPr marL="806450" marR="0" indent="-180975" algn="l" defTabSz="457200" rtl="0" eaLnBrk="1" fontAlgn="auto" latinLnBrk="0" hangingPunct="1">
              <a:lnSpc>
                <a:spcPct val="100000"/>
              </a:lnSpc>
              <a:spcBef>
                <a:spcPts val="300"/>
              </a:spcBef>
              <a:spcAft>
                <a:spcPts val="300"/>
              </a:spcAft>
              <a:buClr>
                <a:schemeClr val="accent4"/>
              </a:buClr>
              <a:buSzPct val="100000"/>
              <a:buFont typeface="Arial" pitchFamily="34" charset="0"/>
              <a:buChar char="•"/>
              <a:tabLst/>
              <a:defRPr sz="1200"/>
            </a:lvl3pPr>
            <a:lvl4pPr marL="1080000" marR="0" indent="-180000" algn="l" defTabSz="457200" rtl="0" eaLnBrk="1" fontAlgn="auto" latinLnBrk="0" hangingPunct="1">
              <a:lnSpc>
                <a:spcPct val="100000"/>
              </a:lnSpc>
              <a:spcBef>
                <a:spcPts val="300"/>
              </a:spcBef>
              <a:spcAft>
                <a:spcPts val="300"/>
              </a:spcAft>
              <a:buClr>
                <a:schemeClr val="accent4"/>
              </a:buClr>
              <a:buSzPct val="80000"/>
              <a:buFont typeface="Lucida Grande"/>
              <a:buChar char="-"/>
              <a:tabLst/>
              <a:defRPr sz="1200" baseline="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Espace réservé du contenu 3"/>
          <p:cNvSpPr>
            <a:spLocks noGrp="1"/>
          </p:cNvSpPr>
          <p:nvPr>
            <p:ph sz="half" idx="2"/>
          </p:nvPr>
        </p:nvSpPr>
        <p:spPr>
          <a:xfrm>
            <a:off x="4648200" y="1125538"/>
            <a:ext cx="4038600" cy="5000625"/>
          </a:xfrm>
          <a:prstGeom prst="rect">
            <a:avLst/>
          </a:prstGeom>
        </p:spPr>
        <p:txBody>
          <a:bodyPr/>
          <a:lstStyle>
            <a:lvl1pPr>
              <a:defRPr sz="1600"/>
            </a:lvl1pPr>
            <a:lvl2pPr>
              <a:defRPr sz="1400"/>
            </a:lvl2pPr>
            <a:lvl3pPr>
              <a:defRPr sz="1200"/>
            </a:lvl3pPr>
            <a:lvl4pPr>
              <a:defRPr sz="12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6" name="Espace réservé du pied de page 5"/>
          <p:cNvSpPr>
            <a:spLocks noGrp="1"/>
          </p:cNvSpPr>
          <p:nvPr>
            <p:ph type="ftr" sz="quarter" idx="11"/>
          </p:nvPr>
        </p:nvSpPr>
        <p:spPr>
          <a:xfrm>
            <a:off x="457200" y="6411916"/>
            <a:ext cx="5562600" cy="365125"/>
          </a:xfrm>
          <a:prstGeom prst="rect">
            <a:avLst/>
          </a:prstGeom>
        </p:spPr>
        <p:txBody>
          <a:bodyPr/>
          <a:lstStyle/>
          <a:p>
            <a:r>
              <a:rPr lang="en-US" noProof="0"/>
              <a:t>REA Doc No:004-Rev2. </a:t>
            </a:r>
            <a:endParaRPr lang="fr-FR" noProof="0" dirty="0"/>
          </a:p>
        </p:txBody>
      </p:sp>
      <p:sp>
        <p:nvSpPr>
          <p:cNvPr id="7" name="Espace réservé du numéro de diapositive 6"/>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barr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solidFill>
              </a:defRPr>
            </a:lvl1pPr>
          </a:lstStyle>
          <a:p>
            <a:r>
              <a:rPr lang="en-US"/>
              <a:t>Click to edit Master title style</a:t>
            </a:r>
            <a:endParaRPr lang="fr-FR" dirty="0"/>
          </a:p>
        </p:txBody>
      </p:sp>
      <p:sp>
        <p:nvSpPr>
          <p:cNvPr id="3" name="Espace réservé du contenu 2"/>
          <p:cNvSpPr>
            <a:spLocks noGrp="1"/>
          </p:cNvSpPr>
          <p:nvPr>
            <p:ph idx="1" hasCustomPrompt="1"/>
          </p:nvPr>
        </p:nvSpPr>
        <p:spPr>
          <a:xfrm>
            <a:off x="457200" y="1695600"/>
            <a:ext cx="8218800" cy="4284000"/>
          </a:xfrm>
          <a:prstGeom prst="rect">
            <a:avLst/>
          </a:prstGeom>
        </p:spPr>
        <p:txBody>
          <a:bodyPr/>
          <a:lstStyle>
            <a:lvl1pPr>
              <a:defRPr/>
            </a:lvl1pPr>
          </a:lstStyle>
          <a:p>
            <a:pPr lvl="0"/>
            <a:r>
              <a:rPr lang="fr-FR" dirty="0"/>
              <a:t>Bar graph</a:t>
            </a:r>
          </a:p>
        </p:txBody>
      </p:sp>
      <p:sp>
        <p:nvSpPr>
          <p:cNvPr id="5" name="Espace réservé du pied de page 4"/>
          <p:cNvSpPr>
            <a:spLocks noGrp="1"/>
          </p:cNvSpPr>
          <p:nvPr>
            <p:ph type="ftr" sz="quarter" idx="11"/>
          </p:nvPr>
        </p:nvSpPr>
        <p:spPr>
          <a:xfrm>
            <a:off x="457200" y="6411916"/>
            <a:ext cx="5562600" cy="365125"/>
          </a:xfrm>
          <a:prstGeom prst="rect">
            <a:avLst/>
          </a:prstGeom>
        </p:spPr>
        <p:txBody>
          <a:bodyPr/>
          <a:lstStyle/>
          <a:p>
            <a:r>
              <a:rPr lang="en-US"/>
              <a:t>REA Doc No:004-Rev2. </a:t>
            </a:r>
            <a:endParaRPr lang="fr-FR" dirty="0"/>
          </a:p>
        </p:txBody>
      </p:sp>
      <p:sp>
        <p:nvSpPr>
          <p:cNvPr id="6" name="Espace réservé du numéro de diapositive 5"/>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
        <p:nvSpPr>
          <p:cNvPr id="7" name="Espace réservé du texte 7"/>
          <p:cNvSpPr>
            <a:spLocks noGrp="1"/>
          </p:cNvSpPr>
          <p:nvPr>
            <p:ph type="body" sz="quarter" idx="13" hasCustomPrompt="1"/>
          </p:nvPr>
        </p:nvSpPr>
        <p:spPr>
          <a:xfrm>
            <a:off x="2267744" y="1418400"/>
            <a:ext cx="4608512" cy="338554"/>
          </a:xfrm>
        </p:spPr>
        <p:txBody>
          <a:bodyPr wrap="square" anchor="t" anchorCtr="1">
            <a:spAutoFit/>
          </a:bodyPr>
          <a:lstStyle>
            <a:lvl1pPr algn="ctr">
              <a:buNone/>
              <a:defRPr sz="1600"/>
            </a:lvl1pPr>
          </a:lstStyle>
          <a:p>
            <a:pPr lvl="0"/>
            <a:r>
              <a:rPr lang="fr-FR" dirty="0"/>
              <a:t>Bar graph </a:t>
            </a:r>
            <a:r>
              <a:rPr lang="fr-FR" dirty="0" err="1"/>
              <a:t>title</a:t>
            </a:r>
            <a:endParaRPr lang="fr-FR" dirty="0"/>
          </a:p>
        </p:txBody>
      </p:sp>
      <p:sp>
        <p:nvSpPr>
          <p:cNvPr id="8"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a:t>Source</a:t>
            </a:r>
          </a:p>
        </p:txBody>
      </p:sp>
    </p:spTree>
    <p:extLst>
      <p:ext uri="{BB962C8B-B14F-4D97-AF65-F5344CB8AC3E}">
        <p14:creationId xmlns:p14="http://schemas.microsoft.com/office/powerpoint/2010/main" val="230045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Graphiques barr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solidFill>
              </a:defRPr>
            </a:lvl1pPr>
          </a:lstStyle>
          <a:p>
            <a:r>
              <a:rPr lang="en-US"/>
              <a:t>Click to edit Master title style</a:t>
            </a:r>
            <a:endParaRPr lang="fr-FR" dirty="0"/>
          </a:p>
        </p:txBody>
      </p:sp>
      <p:sp>
        <p:nvSpPr>
          <p:cNvPr id="3" name="Espace réservé du contenu 2"/>
          <p:cNvSpPr>
            <a:spLocks noGrp="1"/>
          </p:cNvSpPr>
          <p:nvPr>
            <p:ph idx="1" hasCustomPrompt="1"/>
          </p:nvPr>
        </p:nvSpPr>
        <p:spPr>
          <a:xfrm>
            <a:off x="457200" y="972000"/>
            <a:ext cx="8218800" cy="2484000"/>
          </a:xfrm>
          <a:prstGeom prst="rect">
            <a:avLst/>
          </a:prstGeom>
        </p:spPr>
        <p:txBody>
          <a:bodyPr/>
          <a:lstStyle>
            <a:lvl1pPr>
              <a:defRPr/>
            </a:lvl1pPr>
          </a:lstStyle>
          <a:p>
            <a:pPr lvl="0"/>
            <a:r>
              <a:rPr lang="fr-FR" dirty="0"/>
              <a:t>Bar graph</a:t>
            </a:r>
          </a:p>
        </p:txBody>
      </p:sp>
      <p:sp>
        <p:nvSpPr>
          <p:cNvPr id="5" name="Espace réservé du pied de page 4"/>
          <p:cNvSpPr>
            <a:spLocks noGrp="1"/>
          </p:cNvSpPr>
          <p:nvPr>
            <p:ph type="ftr" sz="quarter" idx="11"/>
          </p:nvPr>
        </p:nvSpPr>
        <p:spPr>
          <a:xfrm>
            <a:off x="457200" y="6411916"/>
            <a:ext cx="5562600" cy="365125"/>
          </a:xfrm>
          <a:prstGeom prst="rect">
            <a:avLst/>
          </a:prstGeom>
        </p:spPr>
        <p:txBody>
          <a:bodyPr/>
          <a:lstStyle/>
          <a:p>
            <a:r>
              <a:rPr lang="en-US"/>
              <a:t>REA Doc No:004-Rev2. </a:t>
            </a:r>
            <a:endParaRPr lang="fr-FR" dirty="0"/>
          </a:p>
        </p:txBody>
      </p:sp>
      <p:sp>
        <p:nvSpPr>
          <p:cNvPr id="6" name="Espace réservé du numéro de diapositive 5"/>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
        <p:nvSpPr>
          <p:cNvPr id="8" name="Espace réservé du contenu 2"/>
          <p:cNvSpPr>
            <a:spLocks noGrp="1"/>
          </p:cNvSpPr>
          <p:nvPr>
            <p:ph idx="13" hasCustomPrompt="1"/>
          </p:nvPr>
        </p:nvSpPr>
        <p:spPr>
          <a:xfrm>
            <a:off x="457200" y="3510000"/>
            <a:ext cx="8218800" cy="2484000"/>
          </a:xfrm>
          <a:prstGeom prst="rect">
            <a:avLst/>
          </a:prstGeom>
        </p:spPr>
        <p:txBody>
          <a:bodyPr/>
          <a:lstStyle>
            <a:lvl1pPr>
              <a:defRPr/>
            </a:lvl1pPr>
          </a:lstStyle>
          <a:p>
            <a:pPr lvl="0"/>
            <a:r>
              <a:rPr lang="fr-FR" dirty="0"/>
              <a:t>Bar graph</a:t>
            </a:r>
          </a:p>
        </p:txBody>
      </p:sp>
      <p:sp>
        <p:nvSpPr>
          <p:cNvPr id="7"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a:t>Source</a:t>
            </a:r>
          </a:p>
        </p:txBody>
      </p:sp>
    </p:spTree>
    <p:extLst>
      <p:ext uri="{BB962C8B-B14F-4D97-AF65-F5344CB8AC3E}">
        <p14:creationId xmlns:p14="http://schemas.microsoft.com/office/powerpoint/2010/main" val="230045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 ann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solidFill>
              </a:defRPr>
            </a:lvl1pPr>
          </a:lstStyle>
          <a:p>
            <a:r>
              <a:rPr lang="en-US"/>
              <a:t>Click to edit Master title style</a:t>
            </a:r>
            <a:endParaRPr lang="fr-FR" dirty="0"/>
          </a:p>
        </p:txBody>
      </p:sp>
      <p:sp>
        <p:nvSpPr>
          <p:cNvPr id="3" name="Espace réservé du contenu 2"/>
          <p:cNvSpPr>
            <a:spLocks noGrp="1"/>
          </p:cNvSpPr>
          <p:nvPr>
            <p:ph idx="1" hasCustomPrompt="1"/>
          </p:nvPr>
        </p:nvSpPr>
        <p:spPr>
          <a:xfrm>
            <a:off x="457200" y="1767600"/>
            <a:ext cx="8218800" cy="4248000"/>
          </a:xfrm>
          <a:prstGeom prst="rect">
            <a:avLst/>
          </a:prstGeom>
        </p:spPr>
        <p:txBody>
          <a:bodyPr/>
          <a:lstStyle>
            <a:lvl1pPr>
              <a:defRPr sz="2000"/>
            </a:lvl1pPr>
          </a:lstStyle>
          <a:p>
            <a:pPr lvl="0"/>
            <a:r>
              <a:rPr lang="fr-FR" dirty="0"/>
              <a:t>Ring graph</a:t>
            </a:r>
          </a:p>
        </p:txBody>
      </p:sp>
      <p:sp>
        <p:nvSpPr>
          <p:cNvPr id="5" name="Espace réservé du pied de page 4"/>
          <p:cNvSpPr>
            <a:spLocks noGrp="1"/>
          </p:cNvSpPr>
          <p:nvPr>
            <p:ph type="ftr" sz="quarter" idx="11"/>
          </p:nvPr>
        </p:nvSpPr>
        <p:spPr>
          <a:xfrm>
            <a:off x="457200" y="6411916"/>
            <a:ext cx="5562600" cy="365125"/>
          </a:xfrm>
          <a:prstGeom prst="rect">
            <a:avLst/>
          </a:prstGeom>
        </p:spPr>
        <p:txBody>
          <a:bodyPr/>
          <a:lstStyle/>
          <a:p>
            <a:r>
              <a:rPr lang="en-US"/>
              <a:t>REA Doc No:004-Rev2. </a:t>
            </a:r>
            <a:endParaRPr lang="fr-FR" dirty="0"/>
          </a:p>
        </p:txBody>
      </p:sp>
      <p:sp>
        <p:nvSpPr>
          <p:cNvPr id="6" name="Espace réservé du numéro de diapositive 5"/>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
        <p:nvSpPr>
          <p:cNvPr id="8" name="Espace réservé du texte 7"/>
          <p:cNvSpPr>
            <a:spLocks noGrp="1"/>
          </p:cNvSpPr>
          <p:nvPr>
            <p:ph type="body" sz="quarter" idx="13" hasCustomPrompt="1"/>
          </p:nvPr>
        </p:nvSpPr>
        <p:spPr>
          <a:xfrm>
            <a:off x="2267744" y="1418400"/>
            <a:ext cx="4608512" cy="338554"/>
          </a:xfrm>
        </p:spPr>
        <p:txBody>
          <a:bodyPr wrap="square" anchor="t" anchorCtr="1">
            <a:spAutoFit/>
          </a:bodyPr>
          <a:lstStyle>
            <a:lvl1pPr algn="ctr">
              <a:spcBef>
                <a:spcPct val="50000"/>
              </a:spcBef>
              <a:buNone/>
              <a:defRPr sz="1600"/>
            </a:lvl1pPr>
          </a:lstStyle>
          <a:p>
            <a:pPr algn="ctr">
              <a:spcBef>
                <a:spcPct val="50000"/>
              </a:spcBef>
            </a:pPr>
            <a:r>
              <a:rPr lang="en-GB" sz="1600" dirty="0">
                <a:cs typeface="Arial"/>
              </a:rPr>
              <a:t>Ring graph title</a:t>
            </a:r>
          </a:p>
        </p:txBody>
      </p:sp>
      <p:sp>
        <p:nvSpPr>
          <p:cNvPr id="7"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a:t>Source</a:t>
            </a:r>
          </a:p>
        </p:txBody>
      </p:sp>
    </p:spTree>
    <p:extLst>
      <p:ext uri="{BB962C8B-B14F-4D97-AF65-F5344CB8AC3E}">
        <p14:creationId xmlns:p14="http://schemas.microsoft.com/office/powerpoint/2010/main" val="230045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solidFill>
              </a:defRPr>
            </a:lvl1pPr>
          </a:lstStyle>
          <a:p>
            <a:r>
              <a:rPr lang="en-US"/>
              <a:t>Click to edit Master title style</a:t>
            </a:r>
            <a:endParaRPr lang="fr-FR" dirty="0"/>
          </a:p>
        </p:txBody>
      </p:sp>
      <p:sp>
        <p:nvSpPr>
          <p:cNvPr id="3" name="Espace réservé du contenu 2"/>
          <p:cNvSpPr>
            <a:spLocks noGrp="1"/>
          </p:cNvSpPr>
          <p:nvPr>
            <p:ph idx="1" hasCustomPrompt="1"/>
          </p:nvPr>
        </p:nvSpPr>
        <p:spPr>
          <a:xfrm>
            <a:off x="457200" y="1125538"/>
            <a:ext cx="8218488" cy="4896000"/>
          </a:xfrm>
          <a:prstGeom prst="rect">
            <a:avLst/>
          </a:prstGeom>
        </p:spPr>
        <p:txBody>
          <a:bodyPr anchor="t" anchorCtr="0"/>
          <a:lstStyle>
            <a:lvl1pPr>
              <a:defRPr/>
            </a:lvl1pPr>
          </a:lstStyle>
          <a:p>
            <a:pPr lvl="0"/>
            <a:r>
              <a:rPr lang="fr-FR" dirty="0"/>
              <a:t>Table</a:t>
            </a:r>
          </a:p>
        </p:txBody>
      </p:sp>
      <p:sp>
        <p:nvSpPr>
          <p:cNvPr id="5" name="Espace réservé du pied de page 4"/>
          <p:cNvSpPr>
            <a:spLocks noGrp="1"/>
          </p:cNvSpPr>
          <p:nvPr>
            <p:ph type="ftr" sz="quarter" idx="11"/>
          </p:nvPr>
        </p:nvSpPr>
        <p:spPr>
          <a:xfrm>
            <a:off x="457200" y="6411916"/>
            <a:ext cx="5562600" cy="365125"/>
          </a:xfrm>
          <a:prstGeom prst="rect">
            <a:avLst/>
          </a:prstGeom>
        </p:spPr>
        <p:txBody>
          <a:bodyPr/>
          <a:lstStyle/>
          <a:p>
            <a:r>
              <a:rPr lang="en-US"/>
              <a:t>REA Doc No:004-Rev2. </a:t>
            </a:r>
            <a:endParaRPr lang="fr-FR" dirty="0"/>
          </a:p>
        </p:txBody>
      </p:sp>
      <p:sp>
        <p:nvSpPr>
          <p:cNvPr id="6" name="Espace réservé du numéro de diapositive 5"/>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
        <p:nvSpPr>
          <p:cNvPr id="7"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a:t>Source</a:t>
            </a:r>
          </a:p>
        </p:txBody>
      </p:sp>
    </p:spTree>
    <p:extLst>
      <p:ext uri="{BB962C8B-B14F-4D97-AF65-F5344CB8AC3E}">
        <p14:creationId xmlns:p14="http://schemas.microsoft.com/office/powerpoint/2010/main" val="230045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4"/>
                </a:solidFill>
              </a:defRPr>
            </a:lvl1pPr>
          </a:lstStyle>
          <a:p>
            <a:r>
              <a:rPr lang="en-US" noProof="0"/>
              <a:t>Click to edit Master title style</a:t>
            </a:r>
            <a:endParaRPr lang="fr-FR" noProof="0" dirty="0"/>
          </a:p>
        </p:txBody>
      </p:sp>
      <p:sp>
        <p:nvSpPr>
          <p:cNvPr id="5" name="Espace réservé du pied de page 4"/>
          <p:cNvSpPr>
            <a:spLocks noGrp="1"/>
          </p:cNvSpPr>
          <p:nvPr>
            <p:ph type="ftr" sz="quarter" idx="11"/>
          </p:nvPr>
        </p:nvSpPr>
        <p:spPr>
          <a:xfrm>
            <a:off x="457200" y="6411916"/>
            <a:ext cx="5562600" cy="365125"/>
          </a:xfrm>
          <a:prstGeom prst="rect">
            <a:avLst/>
          </a:prstGeom>
        </p:spPr>
        <p:txBody>
          <a:bodyPr/>
          <a:lstStyle/>
          <a:p>
            <a:r>
              <a:rPr lang="en-US" noProof="0"/>
              <a:t>REA Doc No:004-Rev2. </a:t>
            </a:r>
            <a:endParaRPr lang="fr-FR" noProof="0"/>
          </a:p>
        </p:txBody>
      </p:sp>
      <p:sp>
        <p:nvSpPr>
          <p:cNvPr id="6" name="Espace réservé du numéro de diapositive 5"/>
          <p:cNvSpPr>
            <a:spLocks noGrp="1"/>
          </p:cNvSpPr>
          <p:nvPr>
            <p:ph type="sldNum" sz="quarter" idx="12"/>
          </p:nvPr>
        </p:nvSpPr>
        <p:spPr>
          <a:xfrm>
            <a:off x="6553200" y="6411916"/>
            <a:ext cx="725488" cy="365125"/>
          </a:xfrm>
          <a:prstGeom prst="rect">
            <a:avLst/>
          </a:prstGeom>
        </p:spPr>
        <p:txBody>
          <a:bodyPr/>
          <a:lstStyle/>
          <a:p>
            <a:fld id="{21F90BE8-D879-4F46-ACF9-7BCC67DCFB75}" type="slidenum">
              <a:rPr lang="fr-FR" smtClean="0"/>
              <a:pPr/>
              <a:t>‹#›</a:t>
            </a:fld>
            <a:endParaRPr lang="fr-FR"/>
          </a:p>
        </p:txBody>
      </p:sp>
    </p:spTree>
    <p:extLst>
      <p:ext uri="{BB962C8B-B14F-4D97-AF65-F5344CB8AC3E}">
        <p14:creationId xmlns:p14="http://schemas.microsoft.com/office/powerpoint/2010/main" val="295768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rsta-uk.or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18800" cy="635000"/>
          </a:xfrm>
          <a:prstGeom prst="rect">
            <a:avLst/>
          </a:prstGeom>
        </p:spPr>
        <p:txBody>
          <a:bodyPr vert="horz" lIns="91440" tIns="45720" rIns="91440" bIns="45720" rtlCol="0" anchor="t">
            <a:noAutofit/>
          </a:bodyPr>
          <a:lstStyle/>
          <a:p>
            <a:r>
              <a:rPr lang="fr-FR" noProof="0" dirty="0"/>
              <a:t>Cliquez et modifiez le titre</a:t>
            </a:r>
          </a:p>
        </p:txBody>
      </p:sp>
      <p:sp>
        <p:nvSpPr>
          <p:cNvPr id="7" name="Rectangle 6"/>
          <p:cNvSpPr/>
          <p:nvPr/>
        </p:nvSpPr>
        <p:spPr>
          <a:xfrm>
            <a:off x="9031305" y="0"/>
            <a:ext cx="112695" cy="6858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Helvetica"/>
              <a:cs typeface="Helvetica"/>
            </a:endParaRPr>
          </a:p>
        </p:txBody>
      </p:sp>
      <p:sp>
        <p:nvSpPr>
          <p:cNvPr id="4" name="Espace réservé du texte 3"/>
          <p:cNvSpPr>
            <a:spLocks noGrp="1"/>
          </p:cNvSpPr>
          <p:nvPr>
            <p:ph type="body" idx="1"/>
          </p:nvPr>
        </p:nvSpPr>
        <p:spPr>
          <a:xfrm>
            <a:off x="457200" y="1124744"/>
            <a:ext cx="8218800" cy="5001420"/>
          </a:xfrm>
          <a:prstGeom prst="rect">
            <a:avLst/>
          </a:prstGeom>
        </p:spPr>
        <p:txBody>
          <a:bodyPr vert="horz" lIns="91440" tIns="45720" rIns="91440" bIns="45720" rtlCol="0">
            <a:normAutofit/>
          </a:bodyPr>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p:txBody>
      </p:sp>
      <p:pic>
        <p:nvPicPr>
          <p:cNvPr id="10" name="Picture 9" descr="http://www.rea.org.uk/images/REA-Logo-Presentation-1-3.gif"/>
          <p:cNvPicPr/>
          <p:nvPr userDrawn="1"/>
        </p:nvPicPr>
        <p:blipFill>
          <a:blip r:embed="rId14"/>
          <a:srcRect/>
          <a:stretch>
            <a:fillRect/>
          </a:stretch>
        </p:blipFill>
        <p:spPr bwMode="auto">
          <a:xfrm>
            <a:off x="293912" y="6021288"/>
            <a:ext cx="1757808" cy="679453"/>
          </a:xfrm>
          <a:prstGeom prst="rect">
            <a:avLst/>
          </a:prstGeom>
          <a:noFill/>
        </p:spPr>
      </p:pic>
      <p:pic>
        <p:nvPicPr>
          <p:cNvPr id="13" name="Picture 12" descr="RSTA – Road Surface Treatments">
            <a:hlinkClick r:id="rId15" tooltip="&quot;RSTA – Road Surface Treatments&quot;"/>
          </p:cNvPr>
          <p:cNvPicPr/>
          <p:nvPr userDrawn="1"/>
        </p:nvPicPr>
        <p:blipFill>
          <a:blip r:embed="rId16"/>
          <a:srcRect/>
          <a:stretch>
            <a:fillRect/>
          </a:stretch>
        </p:blipFill>
        <p:spPr bwMode="auto">
          <a:xfrm>
            <a:off x="7278688" y="6056499"/>
            <a:ext cx="1515286" cy="67945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90" r:id="rId2"/>
    <p:sldLayoutId id="2147483658" r:id="rId3"/>
    <p:sldLayoutId id="2147483659" r:id="rId4"/>
    <p:sldLayoutId id="2147483689" r:id="rId5"/>
    <p:sldLayoutId id="2147483694" r:id="rId6"/>
    <p:sldLayoutId id="2147483692" r:id="rId7"/>
    <p:sldLayoutId id="2147483693" r:id="rId8"/>
    <p:sldLayoutId id="2147483691" r:id="rId9"/>
    <p:sldLayoutId id="2147483695" r:id="rId10"/>
    <p:sldLayoutId id="2147483702" r:id="rId11"/>
    <p:sldLayoutId id="2147483703" r:id="rId12"/>
  </p:sldLayoutIdLst>
  <p:hf sldNum="0" hdr="0" dt="0"/>
  <p:txStyles>
    <p:titleStyle>
      <a:lvl1pPr algn="l" defTabSz="457200" rtl="0" eaLnBrk="1" latinLnBrk="0" hangingPunct="1">
        <a:spcBef>
          <a:spcPct val="0"/>
        </a:spcBef>
        <a:buNone/>
        <a:defRPr sz="2200" b="1" i="0" kern="1200" cap="all">
          <a:solidFill>
            <a:schemeClr val="accent4"/>
          </a:solidFill>
          <a:latin typeface="+mj-lt"/>
          <a:ea typeface="+mj-ea"/>
          <a:cs typeface="Arial"/>
        </a:defRPr>
      </a:lvl1pPr>
    </p:titleStyle>
    <p:bodyStyle>
      <a:lvl1pPr marL="285750" indent="-285750" algn="l" defTabSz="457200" rtl="0" eaLnBrk="1" latinLnBrk="0" hangingPunct="1">
        <a:spcBef>
          <a:spcPts val="300"/>
        </a:spcBef>
        <a:spcAft>
          <a:spcPts val="300"/>
        </a:spcAft>
        <a:buClr>
          <a:schemeClr val="accent4"/>
        </a:buClr>
        <a:buSzPct val="120000"/>
        <a:buFont typeface="Lucida Grande"/>
        <a:buChar char="●"/>
        <a:defRPr sz="2000" kern="1200">
          <a:solidFill>
            <a:schemeClr val="tx1"/>
          </a:solidFill>
          <a:latin typeface="+mn-lt"/>
          <a:ea typeface="+mn-ea"/>
          <a:cs typeface="Arial"/>
        </a:defRPr>
      </a:lvl1pPr>
      <a:lvl2pPr marL="447675" indent="-180975" algn="l" defTabSz="533400" rtl="0" eaLnBrk="1" latinLnBrk="0" hangingPunct="1">
        <a:spcBef>
          <a:spcPts val="300"/>
        </a:spcBef>
        <a:spcAft>
          <a:spcPts val="300"/>
        </a:spcAft>
        <a:buClr>
          <a:schemeClr val="accent4"/>
        </a:buClr>
        <a:buFont typeface="Lucida Grande"/>
        <a:buChar char="-"/>
        <a:defRPr sz="1800" kern="1200">
          <a:solidFill>
            <a:schemeClr val="tx1"/>
          </a:solidFill>
          <a:latin typeface="+mn-lt"/>
          <a:ea typeface="+mn-ea"/>
          <a:cs typeface="Arial"/>
        </a:defRPr>
      </a:lvl2pPr>
      <a:lvl3pPr marL="806450" indent="-180975" algn="l" defTabSz="457200" rtl="0" eaLnBrk="1" latinLnBrk="0" hangingPunct="1">
        <a:spcBef>
          <a:spcPts val="300"/>
        </a:spcBef>
        <a:spcAft>
          <a:spcPts val="300"/>
        </a:spcAft>
        <a:buClr>
          <a:schemeClr val="accent4"/>
        </a:buClr>
        <a:buSzPct val="100000"/>
        <a:buFont typeface="Lucida Grande"/>
        <a:buChar char="•"/>
        <a:defRPr sz="1600" kern="1200">
          <a:solidFill>
            <a:schemeClr val="tx1"/>
          </a:solidFill>
          <a:latin typeface="+mn-lt"/>
          <a:ea typeface="+mn-ea"/>
          <a:cs typeface="Arial"/>
        </a:defRPr>
      </a:lvl3pPr>
      <a:lvl4pPr marL="1080000" indent="-180000" algn="l" defTabSz="457200" rtl="0" eaLnBrk="1" latinLnBrk="0" hangingPunct="1">
        <a:spcBef>
          <a:spcPts val="300"/>
        </a:spcBef>
        <a:spcAft>
          <a:spcPts val="300"/>
        </a:spcAft>
        <a:buClr>
          <a:schemeClr val="accent4"/>
        </a:buClr>
        <a:buSzPct val="80000"/>
        <a:buFont typeface="Lucida Grande"/>
        <a:buChar char="-"/>
        <a:tabLst/>
        <a:defRPr sz="1600" kern="1200">
          <a:solidFill>
            <a:schemeClr val="tx1"/>
          </a:solidFill>
          <a:latin typeface="+mn-lt"/>
          <a:ea typeface="+mn-ea"/>
          <a:cs typeface="Helvetica"/>
        </a:defRPr>
      </a:lvl4pPr>
      <a:lvl5pPr marL="1260000" indent="-180975" algn="l" defTabSz="352425" rtl="0" eaLnBrk="1" latinLnBrk="0" hangingPunct="1">
        <a:spcBef>
          <a:spcPts val="300"/>
        </a:spcBef>
        <a:spcAft>
          <a:spcPts val="300"/>
        </a:spcAft>
        <a:buClr>
          <a:srgbClr val="133C75"/>
        </a:buClr>
        <a:buSzPct val="100000"/>
        <a:buFont typeface="Lucida Grande"/>
        <a:buNone/>
        <a:defRPr sz="1600" kern="1200">
          <a:solidFill>
            <a:schemeClr val="tx1"/>
          </a:solidFill>
          <a:latin typeface="+mn-lt"/>
          <a:ea typeface="+mn-ea"/>
          <a:cs typeface="Helvetica"/>
        </a:defRPr>
      </a:lvl5pPr>
      <a:lvl6pPr marL="1350000" indent="0" algn="l" defTabSz="457200" rtl="0" eaLnBrk="1" latinLnBrk="0" hangingPunct="1">
        <a:spcBef>
          <a:spcPct val="20000"/>
        </a:spcBef>
        <a:buFontTx/>
        <a:buNone/>
        <a:defRPr sz="1600" kern="1200">
          <a:solidFill>
            <a:schemeClr val="tx1"/>
          </a:solidFill>
          <a:latin typeface="+mn-lt"/>
          <a:ea typeface="+mn-ea"/>
          <a:cs typeface="+mn-cs"/>
        </a:defRPr>
      </a:lvl6pPr>
      <a:lvl7pPr marL="1525588" indent="0" algn="l" defTabSz="457200" rtl="0" eaLnBrk="1" latinLnBrk="0" hangingPunct="1">
        <a:spcBef>
          <a:spcPct val="20000"/>
        </a:spcBef>
        <a:buFont typeface="Arial"/>
        <a:buNone/>
        <a:defRPr sz="14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5x8e_IR9gpY"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body" sz="quarter" idx="10"/>
          </p:nvPr>
        </p:nvSpPr>
        <p:spPr>
          <a:xfrm>
            <a:off x="683568" y="2780928"/>
            <a:ext cx="7992888" cy="1778000"/>
          </a:xfrm>
        </p:spPr>
        <p:txBody>
          <a:bodyPr>
            <a:normAutofit lnSpcReduction="10000"/>
          </a:bodyPr>
          <a:lstStyle/>
          <a:p>
            <a:pPr algn="ctr"/>
            <a:r>
              <a:rPr lang="en-GB" sz="4000" b="1" dirty="0">
                <a:solidFill>
                  <a:schemeClr val="tx1"/>
                </a:solidFill>
              </a:rPr>
              <a:t>The Importance of Interlayer Bonding in Pavement Construction</a:t>
            </a:r>
            <a:endParaRPr lang="en-GB" sz="4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18800" cy="635000"/>
          </a:xfrm>
        </p:spPr>
        <p:txBody>
          <a:bodyPr/>
          <a:lstStyle/>
          <a:p>
            <a:r>
              <a:rPr lang="en-GB" dirty="0"/>
              <a:t>Why is the topic so important? </a:t>
            </a:r>
            <a:endParaRPr lang="en-US" dirty="0"/>
          </a:p>
        </p:txBody>
      </p:sp>
      <p:pic>
        <p:nvPicPr>
          <p:cNvPr id="2" name="Picture 1"/>
          <p:cNvPicPr>
            <a:picLocks noChangeAspect="1"/>
          </p:cNvPicPr>
          <p:nvPr/>
        </p:nvPicPr>
        <p:blipFill>
          <a:blip r:embed="rId2"/>
          <a:stretch>
            <a:fillRect/>
          </a:stretch>
        </p:blipFill>
        <p:spPr>
          <a:xfrm>
            <a:off x="611560" y="754924"/>
            <a:ext cx="7705042" cy="792992"/>
          </a:xfrm>
          <a:prstGeom prst="rect">
            <a:avLst/>
          </a:prstGeom>
        </p:spPr>
      </p:pic>
      <p:pic>
        <p:nvPicPr>
          <p:cNvPr id="4" name="Picture 3"/>
          <p:cNvPicPr>
            <a:picLocks noChangeAspect="1"/>
          </p:cNvPicPr>
          <p:nvPr/>
        </p:nvPicPr>
        <p:blipFill>
          <a:blip r:embed="rId3"/>
          <a:stretch>
            <a:fillRect/>
          </a:stretch>
        </p:blipFill>
        <p:spPr>
          <a:xfrm>
            <a:off x="622224" y="1486564"/>
            <a:ext cx="2714099" cy="1729294"/>
          </a:xfrm>
          <a:prstGeom prst="rect">
            <a:avLst/>
          </a:prstGeom>
        </p:spPr>
      </p:pic>
      <p:pic>
        <p:nvPicPr>
          <p:cNvPr id="5" name="Picture 4"/>
          <p:cNvPicPr>
            <a:picLocks noChangeAspect="1"/>
          </p:cNvPicPr>
          <p:nvPr/>
        </p:nvPicPr>
        <p:blipFill>
          <a:blip r:embed="rId4"/>
          <a:stretch>
            <a:fillRect/>
          </a:stretch>
        </p:blipFill>
        <p:spPr>
          <a:xfrm>
            <a:off x="3084038" y="1486563"/>
            <a:ext cx="2760086" cy="1686719"/>
          </a:xfrm>
          <a:prstGeom prst="rect">
            <a:avLst/>
          </a:prstGeom>
        </p:spPr>
      </p:pic>
      <p:pic>
        <p:nvPicPr>
          <p:cNvPr id="9" name="Picture 8"/>
          <p:cNvPicPr>
            <a:picLocks noChangeAspect="1"/>
          </p:cNvPicPr>
          <p:nvPr/>
        </p:nvPicPr>
        <p:blipFill>
          <a:blip r:embed="rId5"/>
          <a:stretch>
            <a:fillRect/>
          </a:stretch>
        </p:blipFill>
        <p:spPr>
          <a:xfrm>
            <a:off x="5868145" y="1484784"/>
            <a:ext cx="2448458" cy="1686412"/>
          </a:xfrm>
          <a:prstGeom prst="rect">
            <a:avLst/>
          </a:prstGeom>
        </p:spPr>
      </p:pic>
      <p:pic>
        <p:nvPicPr>
          <p:cNvPr id="10" name="Picture 9"/>
          <p:cNvPicPr>
            <a:picLocks noChangeAspect="1"/>
          </p:cNvPicPr>
          <p:nvPr/>
        </p:nvPicPr>
        <p:blipFill>
          <a:blip r:embed="rId6"/>
          <a:stretch>
            <a:fillRect/>
          </a:stretch>
        </p:blipFill>
        <p:spPr>
          <a:xfrm>
            <a:off x="622225" y="3945011"/>
            <a:ext cx="7795698" cy="639585"/>
          </a:xfrm>
          <a:prstGeom prst="rect">
            <a:avLst/>
          </a:prstGeom>
        </p:spPr>
      </p:pic>
      <p:pic>
        <p:nvPicPr>
          <p:cNvPr id="11" name="Picture 10"/>
          <p:cNvPicPr>
            <a:picLocks noChangeAspect="1"/>
          </p:cNvPicPr>
          <p:nvPr/>
        </p:nvPicPr>
        <p:blipFill>
          <a:blip r:embed="rId7"/>
          <a:stretch>
            <a:fillRect/>
          </a:stretch>
        </p:blipFill>
        <p:spPr>
          <a:xfrm>
            <a:off x="622225" y="4557389"/>
            <a:ext cx="4021784" cy="1052430"/>
          </a:xfrm>
          <a:prstGeom prst="rect">
            <a:avLst/>
          </a:prstGeom>
        </p:spPr>
      </p:pic>
      <p:pic>
        <p:nvPicPr>
          <p:cNvPr id="12" name="Picture 11"/>
          <p:cNvPicPr>
            <a:picLocks noChangeAspect="1"/>
          </p:cNvPicPr>
          <p:nvPr/>
        </p:nvPicPr>
        <p:blipFill>
          <a:blip r:embed="rId8"/>
          <a:stretch>
            <a:fillRect/>
          </a:stretch>
        </p:blipFill>
        <p:spPr>
          <a:xfrm>
            <a:off x="4555023" y="4567873"/>
            <a:ext cx="3862900" cy="1052431"/>
          </a:xfrm>
          <a:prstGeom prst="rect">
            <a:avLst/>
          </a:prstGeom>
        </p:spPr>
      </p:pic>
    </p:spTree>
    <p:extLst>
      <p:ext uri="{BB962C8B-B14F-4D97-AF65-F5344CB8AC3E}">
        <p14:creationId xmlns:p14="http://schemas.microsoft.com/office/powerpoint/2010/main" val="1326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18800" cy="635000"/>
          </a:xfrm>
        </p:spPr>
        <p:txBody>
          <a:bodyPr/>
          <a:lstStyle/>
          <a:p>
            <a:r>
              <a:rPr lang="en-GB" dirty="0"/>
              <a:t>Bond Coats and Tack Coats</a:t>
            </a:r>
            <a:endParaRPr lang="en-US" dirty="0"/>
          </a:p>
        </p:txBody>
      </p:sp>
      <p:sp>
        <p:nvSpPr>
          <p:cNvPr id="5" name="TextBox 4"/>
          <p:cNvSpPr txBox="1"/>
          <p:nvPr/>
        </p:nvSpPr>
        <p:spPr>
          <a:xfrm>
            <a:off x="481608" y="1084094"/>
            <a:ext cx="3223959" cy="369332"/>
          </a:xfrm>
          <a:prstGeom prst="rect">
            <a:avLst/>
          </a:prstGeom>
          <a:noFill/>
        </p:spPr>
        <p:txBody>
          <a:bodyPr wrap="none" rtlCol="0">
            <a:spAutoFit/>
          </a:bodyPr>
          <a:lstStyle/>
          <a:p>
            <a:r>
              <a:rPr lang="en-GB" dirty="0"/>
              <a:t>SHW 900 series - Clause 920</a:t>
            </a:r>
            <a:endParaRPr lang="en-US" dirty="0"/>
          </a:p>
        </p:txBody>
      </p:sp>
      <p:sp>
        <p:nvSpPr>
          <p:cNvPr id="6" name="TextBox 5"/>
          <p:cNvSpPr txBox="1"/>
          <p:nvPr/>
        </p:nvSpPr>
        <p:spPr>
          <a:xfrm>
            <a:off x="435124" y="2204864"/>
            <a:ext cx="8064440" cy="2308324"/>
          </a:xfrm>
          <a:prstGeom prst="rect">
            <a:avLst/>
          </a:prstGeom>
          <a:noFill/>
        </p:spPr>
        <p:txBody>
          <a:bodyPr wrap="square" rtlCol="0">
            <a:spAutoFit/>
          </a:bodyPr>
          <a:lstStyle/>
          <a:p>
            <a:pPr marL="285750" indent="-285750">
              <a:buFont typeface="Wingdings" panose="05000000000000000000" pitchFamily="2" charset="2"/>
              <a:buChar char="Ø"/>
            </a:pPr>
            <a:r>
              <a:rPr lang="en-GB" dirty="0"/>
              <a:t>Tack Coats – Relatively low binder content</a:t>
            </a:r>
            <a:r>
              <a:rPr lang="en-GB" b="1" dirty="0"/>
              <a:t>, </a:t>
            </a:r>
            <a:r>
              <a:rPr lang="en-GB" b="1" dirty="0">
                <a:solidFill>
                  <a:srgbClr val="FF0000"/>
                </a:solidFill>
              </a:rPr>
              <a:t>basic bitumen </a:t>
            </a:r>
            <a:r>
              <a:rPr lang="en-GB" dirty="0"/>
              <a:t>emulsion</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Bond Coats – Relatively low binder content, </a:t>
            </a:r>
            <a:r>
              <a:rPr lang="en-GB" b="1" dirty="0">
                <a:solidFill>
                  <a:srgbClr val="FF0000"/>
                </a:solidFill>
              </a:rPr>
              <a:t>polymer modified </a:t>
            </a:r>
            <a:r>
              <a:rPr lang="en-GB" dirty="0"/>
              <a:t>bitumen emulsion. Defined by cohesion levels &gt;1.0J/cm2</a:t>
            </a:r>
          </a:p>
          <a:p>
            <a:endParaRPr lang="en-GB" dirty="0"/>
          </a:p>
          <a:p>
            <a:pPr marL="285750" indent="-285750">
              <a:buFont typeface="Wingdings" panose="05000000000000000000" pitchFamily="2" charset="2"/>
              <a:buChar char="Ø"/>
            </a:pPr>
            <a:r>
              <a:rPr lang="en-GB" dirty="0"/>
              <a:t>Defined by BS EN 13808</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err="1"/>
              <a:t>Eg</a:t>
            </a:r>
            <a:r>
              <a:rPr lang="en-GB" dirty="0"/>
              <a:t> </a:t>
            </a:r>
            <a:endParaRPr lang="en-US" dirty="0"/>
          </a:p>
        </p:txBody>
      </p:sp>
      <p:grpSp>
        <p:nvGrpSpPr>
          <p:cNvPr id="21" name="Group 20"/>
          <p:cNvGrpSpPr/>
          <p:nvPr/>
        </p:nvGrpSpPr>
        <p:grpSpPr>
          <a:xfrm>
            <a:off x="582588" y="4077072"/>
            <a:ext cx="1114425" cy="1840850"/>
            <a:chOff x="582588" y="4077072"/>
            <a:chExt cx="1114425" cy="1840850"/>
          </a:xfrm>
        </p:grpSpPr>
        <p:sp>
          <p:nvSpPr>
            <p:cNvPr id="7" name="Oval 6"/>
            <p:cNvSpPr/>
            <p:nvPr/>
          </p:nvSpPr>
          <p:spPr>
            <a:xfrm>
              <a:off x="1408981" y="4077072"/>
              <a:ext cx="288032" cy="43204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p>
          </p:txBody>
        </p:sp>
        <p:cxnSp>
          <p:nvCxnSpPr>
            <p:cNvPr id="9" name="Straight Connector 8"/>
            <p:cNvCxnSpPr/>
            <p:nvPr/>
          </p:nvCxnSpPr>
          <p:spPr>
            <a:xfrm flipH="1">
              <a:off x="1121529" y="4445848"/>
              <a:ext cx="354127" cy="11027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2588" y="5548590"/>
              <a:ext cx="1018227" cy="369332"/>
            </a:xfrm>
            <a:prstGeom prst="rect">
              <a:avLst/>
            </a:prstGeom>
            <a:noFill/>
          </p:spPr>
          <p:txBody>
            <a:bodyPr wrap="none" rtlCol="0">
              <a:spAutoFit/>
            </a:bodyPr>
            <a:lstStyle/>
            <a:p>
              <a:r>
                <a:rPr lang="en-GB" dirty="0"/>
                <a:t>Cationic</a:t>
              </a:r>
              <a:endParaRPr lang="en-US" dirty="0"/>
            </a:p>
          </p:txBody>
        </p:sp>
      </p:grpSp>
      <p:grpSp>
        <p:nvGrpSpPr>
          <p:cNvPr id="29" name="Group 28"/>
          <p:cNvGrpSpPr/>
          <p:nvPr/>
        </p:nvGrpSpPr>
        <p:grpSpPr>
          <a:xfrm>
            <a:off x="1725588" y="4077072"/>
            <a:ext cx="1979979" cy="1870467"/>
            <a:chOff x="1725588" y="4077072"/>
            <a:chExt cx="1979979" cy="1870467"/>
          </a:xfrm>
        </p:grpSpPr>
        <p:sp>
          <p:nvSpPr>
            <p:cNvPr id="11" name="Oval 10"/>
            <p:cNvSpPr/>
            <p:nvPr/>
          </p:nvSpPr>
          <p:spPr>
            <a:xfrm>
              <a:off x="2123728" y="4077072"/>
              <a:ext cx="499864" cy="43204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p>
          </p:txBody>
        </p:sp>
        <p:cxnSp>
          <p:nvCxnSpPr>
            <p:cNvPr id="13" name="Straight Connector 12"/>
            <p:cNvCxnSpPr>
              <a:stCxn id="11" idx="4"/>
            </p:cNvCxnSpPr>
            <p:nvPr/>
          </p:nvCxnSpPr>
          <p:spPr>
            <a:xfrm>
              <a:off x="2373660" y="4509120"/>
              <a:ext cx="110108" cy="7920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25588" y="5301208"/>
              <a:ext cx="1979979" cy="646331"/>
            </a:xfrm>
            <a:prstGeom prst="rect">
              <a:avLst/>
            </a:prstGeom>
            <a:noFill/>
          </p:spPr>
          <p:txBody>
            <a:bodyPr wrap="square" rtlCol="0">
              <a:spAutoFit/>
            </a:bodyPr>
            <a:lstStyle/>
            <a:p>
              <a:pPr algn="ctr"/>
              <a:r>
                <a:rPr lang="en-GB" dirty="0"/>
                <a:t>Mid point binder content</a:t>
              </a:r>
              <a:endParaRPr lang="en-US" dirty="0"/>
            </a:p>
          </p:txBody>
        </p:sp>
      </p:grpSp>
      <p:grpSp>
        <p:nvGrpSpPr>
          <p:cNvPr id="30" name="Group 29"/>
          <p:cNvGrpSpPr/>
          <p:nvPr/>
        </p:nvGrpSpPr>
        <p:grpSpPr>
          <a:xfrm>
            <a:off x="2695600" y="4077072"/>
            <a:ext cx="3168918" cy="2566154"/>
            <a:chOff x="2695600" y="4077072"/>
            <a:chExt cx="3168918" cy="2566154"/>
          </a:xfrm>
        </p:grpSpPr>
        <p:sp>
          <p:nvSpPr>
            <p:cNvPr id="15" name="Oval 14"/>
            <p:cNvSpPr/>
            <p:nvPr/>
          </p:nvSpPr>
          <p:spPr>
            <a:xfrm>
              <a:off x="2695600" y="4077072"/>
              <a:ext cx="499864" cy="43204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p>
          </p:txBody>
        </p:sp>
        <p:cxnSp>
          <p:nvCxnSpPr>
            <p:cNvPr id="17" name="Straight Connector 16"/>
            <p:cNvCxnSpPr>
              <a:stCxn id="15" idx="4"/>
            </p:cNvCxnSpPr>
            <p:nvPr/>
          </p:nvCxnSpPr>
          <p:spPr>
            <a:xfrm>
              <a:off x="2945532" y="4509120"/>
              <a:ext cx="1521812" cy="17281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563888" y="6273894"/>
              <a:ext cx="2300630" cy="369332"/>
            </a:xfrm>
            <a:prstGeom prst="rect">
              <a:avLst/>
            </a:prstGeom>
            <a:noFill/>
          </p:spPr>
          <p:txBody>
            <a:bodyPr wrap="none" rtlCol="0">
              <a:spAutoFit/>
            </a:bodyPr>
            <a:lstStyle/>
            <a:p>
              <a:r>
                <a:rPr lang="en-GB" dirty="0"/>
                <a:t>Presence of bitumen</a:t>
              </a:r>
              <a:endParaRPr lang="en-US" dirty="0"/>
            </a:p>
          </p:txBody>
        </p:sp>
      </p:grpSp>
      <p:grpSp>
        <p:nvGrpSpPr>
          <p:cNvPr id="31" name="Group 30"/>
          <p:cNvGrpSpPr/>
          <p:nvPr/>
        </p:nvGrpSpPr>
        <p:grpSpPr>
          <a:xfrm>
            <a:off x="3208040" y="4077072"/>
            <a:ext cx="3122063" cy="1656184"/>
            <a:chOff x="3208040" y="4077072"/>
            <a:chExt cx="3122063" cy="1656184"/>
          </a:xfrm>
        </p:grpSpPr>
        <p:sp>
          <p:nvSpPr>
            <p:cNvPr id="19" name="Oval 18"/>
            <p:cNvSpPr/>
            <p:nvPr/>
          </p:nvSpPr>
          <p:spPr>
            <a:xfrm>
              <a:off x="3208040" y="4077072"/>
              <a:ext cx="499864" cy="43204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p>
          </p:txBody>
        </p:sp>
        <p:sp>
          <p:nvSpPr>
            <p:cNvPr id="20" name="TextBox 19"/>
            <p:cNvSpPr txBox="1"/>
            <p:nvPr/>
          </p:nvSpPr>
          <p:spPr>
            <a:xfrm>
              <a:off x="4362898" y="5363924"/>
              <a:ext cx="1967205" cy="369332"/>
            </a:xfrm>
            <a:prstGeom prst="rect">
              <a:avLst/>
            </a:prstGeom>
            <a:noFill/>
          </p:spPr>
          <p:txBody>
            <a:bodyPr wrap="none" rtlCol="0">
              <a:spAutoFit/>
            </a:bodyPr>
            <a:lstStyle/>
            <a:p>
              <a:r>
                <a:rPr lang="en-GB" dirty="0"/>
                <a:t>Polymer modified</a:t>
              </a:r>
              <a:endParaRPr lang="en-US" dirty="0"/>
            </a:p>
          </p:txBody>
        </p:sp>
        <p:cxnSp>
          <p:nvCxnSpPr>
            <p:cNvPr id="22" name="Straight Connector 21"/>
            <p:cNvCxnSpPr>
              <a:stCxn id="19" idx="5"/>
            </p:cNvCxnSpPr>
            <p:nvPr/>
          </p:nvCxnSpPr>
          <p:spPr>
            <a:xfrm>
              <a:off x="3634701" y="4445848"/>
              <a:ext cx="1079502" cy="9273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4000128" y="4077072"/>
            <a:ext cx="3680013" cy="1153229"/>
            <a:chOff x="4000128" y="4077072"/>
            <a:chExt cx="3680013" cy="1153229"/>
          </a:xfrm>
        </p:grpSpPr>
        <p:sp>
          <p:nvSpPr>
            <p:cNvPr id="23" name="Oval 22"/>
            <p:cNvSpPr/>
            <p:nvPr/>
          </p:nvSpPr>
          <p:spPr>
            <a:xfrm>
              <a:off x="4000128" y="4077072"/>
              <a:ext cx="499864" cy="43204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p>
          </p:txBody>
        </p:sp>
        <p:cxnSp>
          <p:nvCxnSpPr>
            <p:cNvPr id="25" name="Straight Connector 24"/>
            <p:cNvCxnSpPr>
              <a:stCxn id="23" idx="6"/>
            </p:cNvCxnSpPr>
            <p:nvPr/>
          </p:nvCxnSpPr>
          <p:spPr>
            <a:xfrm>
              <a:off x="4499992" y="4293096"/>
              <a:ext cx="1616738" cy="5156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687288" y="4860969"/>
              <a:ext cx="1992853" cy="369332"/>
            </a:xfrm>
            <a:prstGeom prst="rect">
              <a:avLst/>
            </a:prstGeom>
            <a:noFill/>
          </p:spPr>
          <p:txBody>
            <a:bodyPr wrap="none" rtlCol="0">
              <a:spAutoFit/>
            </a:bodyPr>
            <a:lstStyle/>
            <a:p>
              <a:r>
                <a:rPr lang="en-GB" dirty="0"/>
                <a:t>Break index class</a:t>
              </a:r>
              <a:endParaRPr lang="en-US" dirty="0"/>
            </a:p>
          </p:txBody>
        </p:sp>
      </p:grpSp>
      <p:sp>
        <p:nvSpPr>
          <p:cNvPr id="2" name="TextBox 1"/>
          <p:cNvSpPr txBox="1"/>
          <p:nvPr/>
        </p:nvSpPr>
        <p:spPr>
          <a:xfrm>
            <a:off x="1169179" y="4140372"/>
            <a:ext cx="351378" cy="406265"/>
          </a:xfrm>
          <a:prstGeom prst="rect">
            <a:avLst/>
          </a:prstGeom>
          <a:noFill/>
        </p:spPr>
        <p:txBody>
          <a:bodyPr wrap="none" rtlCol="0">
            <a:spAutoFit/>
          </a:bodyPr>
          <a:lstStyle/>
          <a:p>
            <a:r>
              <a:rPr lang="en-GB" dirty="0"/>
              <a:t>C</a:t>
            </a:r>
            <a:endParaRPr lang="en-US" dirty="0"/>
          </a:p>
        </p:txBody>
      </p:sp>
      <p:sp>
        <p:nvSpPr>
          <p:cNvPr id="3" name="TextBox 2"/>
          <p:cNvSpPr txBox="1"/>
          <p:nvPr/>
        </p:nvSpPr>
        <p:spPr>
          <a:xfrm>
            <a:off x="1331640" y="4139788"/>
            <a:ext cx="441146" cy="369332"/>
          </a:xfrm>
          <a:prstGeom prst="rect">
            <a:avLst/>
          </a:prstGeom>
          <a:noFill/>
        </p:spPr>
        <p:txBody>
          <a:bodyPr wrap="none" rtlCol="0">
            <a:spAutoFit/>
          </a:bodyPr>
          <a:lstStyle/>
          <a:p>
            <a:r>
              <a:rPr lang="en-GB" dirty="0"/>
              <a:t>50</a:t>
            </a:r>
            <a:endParaRPr lang="en-US" dirty="0"/>
          </a:p>
        </p:txBody>
      </p:sp>
      <p:sp>
        <p:nvSpPr>
          <p:cNvPr id="8" name="TextBox 7"/>
          <p:cNvSpPr txBox="1"/>
          <p:nvPr/>
        </p:nvSpPr>
        <p:spPr>
          <a:xfrm>
            <a:off x="1649110" y="4141822"/>
            <a:ext cx="338554" cy="369332"/>
          </a:xfrm>
          <a:prstGeom prst="rect">
            <a:avLst/>
          </a:prstGeom>
          <a:noFill/>
        </p:spPr>
        <p:txBody>
          <a:bodyPr wrap="none" rtlCol="0">
            <a:spAutoFit/>
          </a:bodyPr>
          <a:lstStyle/>
          <a:p>
            <a:r>
              <a:rPr lang="en-GB" dirty="0"/>
              <a:t>B</a:t>
            </a:r>
            <a:endParaRPr lang="en-US" dirty="0"/>
          </a:p>
        </p:txBody>
      </p:sp>
      <p:sp>
        <p:nvSpPr>
          <p:cNvPr id="12" name="TextBox 11"/>
          <p:cNvSpPr txBox="1"/>
          <p:nvPr/>
        </p:nvSpPr>
        <p:spPr>
          <a:xfrm>
            <a:off x="1823274" y="4149313"/>
            <a:ext cx="338554" cy="369332"/>
          </a:xfrm>
          <a:prstGeom prst="rect">
            <a:avLst/>
          </a:prstGeom>
          <a:noFill/>
        </p:spPr>
        <p:txBody>
          <a:bodyPr wrap="none" rtlCol="0">
            <a:spAutoFit/>
          </a:bodyPr>
          <a:lstStyle/>
          <a:p>
            <a:r>
              <a:rPr lang="en-GB" dirty="0"/>
              <a:t>P</a:t>
            </a:r>
            <a:endParaRPr lang="en-US" dirty="0"/>
          </a:p>
        </p:txBody>
      </p:sp>
      <p:sp>
        <p:nvSpPr>
          <p:cNvPr id="16" name="TextBox 15"/>
          <p:cNvSpPr txBox="1"/>
          <p:nvPr/>
        </p:nvSpPr>
        <p:spPr>
          <a:xfrm>
            <a:off x="2002996" y="4150228"/>
            <a:ext cx="312906" cy="369332"/>
          </a:xfrm>
          <a:prstGeom prst="rect">
            <a:avLst/>
          </a:prstGeom>
          <a:noFill/>
        </p:spPr>
        <p:txBody>
          <a:bodyPr wrap="none" rtlCol="0">
            <a:spAutoFit/>
          </a:bodyPr>
          <a:lstStyle/>
          <a:p>
            <a:r>
              <a:rPr lang="en-GB" dirty="0"/>
              <a:t>3</a:t>
            </a:r>
            <a:endParaRPr lang="en-US" dirty="0"/>
          </a:p>
        </p:txBody>
      </p:sp>
    </p:spTree>
    <p:extLst>
      <p:ext uri="{BB962C8B-B14F-4D97-AF65-F5344CB8AC3E}">
        <p14:creationId xmlns:p14="http://schemas.microsoft.com/office/powerpoint/2010/main" val="304830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2604 -3.33333E-6 " pathEditMode="relative" rAng="0" ptsTypes="AA">
                                      <p:cBhvr>
                                        <p:cTn id="6" dur="2000" fill="hold"/>
                                        <p:tgtEl>
                                          <p:spTgt spid="2"/>
                                        </p:tgtEl>
                                        <p:attrNameLst>
                                          <p:attrName>ppt_x</p:attrName>
                                          <p:attrName>ppt_y</p:attrName>
                                        </p:attrNameLst>
                                      </p:cBhvr>
                                      <p:rCtr x="1302" y="0"/>
                                    </p:animMotion>
                                  </p:childTnLst>
                                </p:cTn>
                              </p:par>
                              <p:par>
                                <p:cTn id="7" presetID="42" presetClass="path" presetSubtype="0" accel="50000" decel="50000" fill="hold" grpId="0" nodeType="withEffect">
                                  <p:stCondLst>
                                    <p:cond delay="0"/>
                                  </p:stCondLst>
                                  <p:childTnLst>
                                    <p:animMotion origin="layout" path="M -1.66667E-6 4.44444E-6 L 0.08646 -0.00602 " pathEditMode="relative" rAng="0" ptsTypes="AA">
                                      <p:cBhvr>
                                        <p:cTn id="8" dur="2000" fill="hold"/>
                                        <p:tgtEl>
                                          <p:spTgt spid="3"/>
                                        </p:tgtEl>
                                        <p:attrNameLst>
                                          <p:attrName>ppt_x</p:attrName>
                                          <p:attrName>ppt_y</p:attrName>
                                        </p:attrNameLst>
                                      </p:cBhvr>
                                      <p:rCtr x="4323" y="-301"/>
                                    </p:animMotion>
                                  </p:childTnLst>
                                </p:cTn>
                              </p:par>
                              <p:par>
                                <p:cTn id="9" presetID="42" presetClass="path" presetSubtype="0" accel="50000" decel="50000" fill="hold" grpId="0" nodeType="withEffect">
                                  <p:stCondLst>
                                    <p:cond delay="0"/>
                                  </p:stCondLst>
                                  <p:childTnLst>
                                    <p:animMotion origin="layout" path="M -4.72222E-6 2.96296E-6 L 0.12327 -0.00486 " pathEditMode="relative" rAng="0" ptsTypes="AA">
                                      <p:cBhvr>
                                        <p:cTn id="10" dur="2000" fill="hold"/>
                                        <p:tgtEl>
                                          <p:spTgt spid="8"/>
                                        </p:tgtEl>
                                        <p:attrNameLst>
                                          <p:attrName>ppt_x</p:attrName>
                                          <p:attrName>ppt_y</p:attrName>
                                        </p:attrNameLst>
                                      </p:cBhvr>
                                      <p:rCtr x="6163" y="-255"/>
                                    </p:animMotion>
                                  </p:childTnLst>
                                </p:cTn>
                              </p:par>
                              <p:par>
                                <p:cTn id="11" presetID="42" presetClass="path" presetSubtype="0" accel="50000" decel="50000" fill="hold" grpId="0" nodeType="withEffect">
                                  <p:stCondLst>
                                    <p:cond delay="0"/>
                                  </p:stCondLst>
                                  <p:childTnLst>
                                    <p:animMotion origin="layout" path="M -1.94444E-6 -4.44444E-6 L 0.16406 -0.00601 " pathEditMode="relative" rAng="0" ptsTypes="AA">
                                      <p:cBhvr>
                                        <p:cTn id="12" dur="2000" fill="hold"/>
                                        <p:tgtEl>
                                          <p:spTgt spid="12"/>
                                        </p:tgtEl>
                                        <p:attrNameLst>
                                          <p:attrName>ppt_x</p:attrName>
                                          <p:attrName>ppt_y</p:attrName>
                                        </p:attrNameLst>
                                      </p:cBhvr>
                                      <p:rCtr x="8194" y="-301"/>
                                    </p:animMotion>
                                  </p:childTnLst>
                                </p:cTn>
                              </p:par>
                              <p:par>
                                <p:cTn id="13" presetID="42" presetClass="path" presetSubtype="0" accel="50000" decel="50000" fill="hold" grpId="0" nodeType="withEffect">
                                  <p:stCondLst>
                                    <p:cond delay="0"/>
                                  </p:stCondLst>
                                  <p:childTnLst>
                                    <p:animMotion origin="layout" path="M -1.11111E-6 -4.44444E-6 L 0.23247 -0.00601 " pathEditMode="relative" rAng="0" ptsTypes="AA">
                                      <p:cBhvr>
                                        <p:cTn id="14" dur="2000" fill="hold"/>
                                        <p:tgtEl>
                                          <p:spTgt spid="16"/>
                                        </p:tgtEl>
                                        <p:attrNameLst>
                                          <p:attrName>ppt_x</p:attrName>
                                          <p:attrName>ppt_y</p:attrName>
                                        </p:attrNameLst>
                                      </p:cBhvr>
                                      <p:rCtr x="11615" y="-301"/>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body" sz="quarter" idx="12"/>
          </p:nvPr>
        </p:nvSpPr>
        <p:spPr>
          <a:xfrm>
            <a:off x="528342" y="909638"/>
            <a:ext cx="8218800" cy="1980305"/>
          </a:xfrm>
        </p:spPr>
        <p:txBody>
          <a:bodyPr/>
          <a:lstStyle/>
          <a:p>
            <a:pPr>
              <a:buFont typeface="Wingdings" panose="05000000000000000000" pitchFamily="2" charset="2"/>
              <a:buChar char="Ø"/>
            </a:pPr>
            <a:r>
              <a:rPr lang="en-GB" dirty="0"/>
              <a:t>Generally increased cohesion provides a greater resistance to movement in all dimensions</a:t>
            </a:r>
          </a:p>
          <a:p>
            <a:pPr>
              <a:buFont typeface="Wingdings" panose="05000000000000000000" pitchFamily="2" charset="2"/>
              <a:buChar char="Ø"/>
            </a:pPr>
            <a:endParaRPr lang="en-GB" dirty="0"/>
          </a:p>
          <a:p>
            <a:pPr>
              <a:buFont typeface="Wingdings" panose="05000000000000000000" pitchFamily="2" charset="2"/>
              <a:buChar char="Ø"/>
            </a:pPr>
            <a:r>
              <a:rPr lang="en-GB" dirty="0"/>
              <a:t>Enables some relaxation of strain within the bond</a:t>
            </a:r>
            <a:endParaRPr lang="en-US" dirty="0"/>
          </a:p>
        </p:txBody>
      </p:sp>
      <p:sp>
        <p:nvSpPr>
          <p:cNvPr id="5" name="Title 1"/>
          <p:cNvSpPr>
            <a:spLocks noGrp="1"/>
          </p:cNvSpPr>
          <p:nvPr>
            <p:ph type="title"/>
          </p:nvPr>
        </p:nvSpPr>
        <p:spPr/>
        <p:txBody>
          <a:bodyPr/>
          <a:lstStyle/>
          <a:p>
            <a:r>
              <a:rPr lang="en-GB" dirty="0"/>
              <a:t>Bond Coats</a:t>
            </a:r>
            <a:endParaRPr lang="en-US" dirty="0"/>
          </a:p>
        </p:txBody>
      </p:sp>
      <p:sp>
        <p:nvSpPr>
          <p:cNvPr id="6" name="Rectangle 5"/>
          <p:cNvSpPr/>
          <p:nvPr/>
        </p:nvSpPr>
        <p:spPr>
          <a:xfrm>
            <a:off x="251520" y="4160638"/>
            <a:ext cx="4104456" cy="43204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251520" y="4592686"/>
            <a:ext cx="4104456" cy="64740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251520" y="3537346"/>
            <a:ext cx="4104456" cy="62329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1691680" y="3683356"/>
            <a:ext cx="1787669" cy="369332"/>
          </a:xfrm>
          <a:prstGeom prst="rect">
            <a:avLst/>
          </a:prstGeom>
          <a:noFill/>
        </p:spPr>
        <p:txBody>
          <a:bodyPr wrap="none" rtlCol="0">
            <a:spAutoFit/>
          </a:bodyPr>
          <a:lstStyle/>
          <a:p>
            <a:r>
              <a:rPr lang="en-GB" dirty="0"/>
              <a:t>Movement here</a:t>
            </a:r>
            <a:endParaRPr lang="en-US" dirty="0"/>
          </a:p>
        </p:txBody>
      </p:sp>
      <p:cxnSp>
        <p:nvCxnSpPr>
          <p:cNvPr id="11" name="Straight Arrow Connector 10"/>
          <p:cNvCxnSpPr>
            <a:stCxn id="9" idx="3"/>
          </p:cNvCxnSpPr>
          <p:nvPr/>
        </p:nvCxnSpPr>
        <p:spPr>
          <a:xfrm>
            <a:off x="3479349" y="3868022"/>
            <a:ext cx="73261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990778" y="3537346"/>
            <a:ext cx="4104456" cy="62329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4617276" y="4592685"/>
            <a:ext cx="4104456" cy="64740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16"/>
          <p:cNvSpPr/>
          <p:nvPr/>
        </p:nvSpPr>
        <p:spPr>
          <a:xfrm>
            <a:off x="4622094" y="4133850"/>
            <a:ext cx="4483805" cy="476250"/>
          </a:xfrm>
          <a:custGeom>
            <a:avLst/>
            <a:gdLst>
              <a:gd name="connsiteX0" fmla="*/ 0 w 4476750"/>
              <a:gd name="connsiteY0" fmla="*/ 419100 h 476250"/>
              <a:gd name="connsiteX1" fmla="*/ 0 w 4476750"/>
              <a:gd name="connsiteY1" fmla="*/ 419100 h 476250"/>
              <a:gd name="connsiteX2" fmla="*/ 95250 w 4476750"/>
              <a:gd name="connsiteY2" fmla="*/ 285750 h 476250"/>
              <a:gd name="connsiteX3" fmla="*/ 152400 w 4476750"/>
              <a:gd name="connsiteY3" fmla="*/ 247650 h 476250"/>
              <a:gd name="connsiteX4" fmla="*/ 247650 w 4476750"/>
              <a:gd name="connsiteY4" fmla="*/ 152400 h 476250"/>
              <a:gd name="connsiteX5" fmla="*/ 323850 w 4476750"/>
              <a:gd name="connsiteY5" fmla="*/ 38100 h 476250"/>
              <a:gd name="connsiteX6" fmla="*/ 438150 w 4476750"/>
              <a:gd name="connsiteY6" fmla="*/ 0 h 476250"/>
              <a:gd name="connsiteX7" fmla="*/ 4476750 w 4476750"/>
              <a:gd name="connsiteY7" fmla="*/ 0 h 476250"/>
              <a:gd name="connsiteX8" fmla="*/ 4114800 w 4476750"/>
              <a:gd name="connsiteY8" fmla="*/ 476250 h 476250"/>
              <a:gd name="connsiteX9" fmla="*/ 0 w 4476750"/>
              <a:gd name="connsiteY9" fmla="*/ 419100 h 476250"/>
              <a:gd name="connsiteX0" fmla="*/ 7055 w 4483805"/>
              <a:gd name="connsiteY0" fmla="*/ 457200 h 476250"/>
              <a:gd name="connsiteX1" fmla="*/ 7055 w 4483805"/>
              <a:gd name="connsiteY1" fmla="*/ 419100 h 476250"/>
              <a:gd name="connsiteX2" fmla="*/ 102305 w 4483805"/>
              <a:gd name="connsiteY2" fmla="*/ 285750 h 476250"/>
              <a:gd name="connsiteX3" fmla="*/ 159455 w 4483805"/>
              <a:gd name="connsiteY3" fmla="*/ 247650 h 476250"/>
              <a:gd name="connsiteX4" fmla="*/ 254705 w 4483805"/>
              <a:gd name="connsiteY4" fmla="*/ 152400 h 476250"/>
              <a:gd name="connsiteX5" fmla="*/ 330905 w 4483805"/>
              <a:gd name="connsiteY5" fmla="*/ 38100 h 476250"/>
              <a:gd name="connsiteX6" fmla="*/ 445205 w 4483805"/>
              <a:gd name="connsiteY6" fmla="*/ 0 h 476250"/>
              <a:gd name="connsiteX7" fmla="*/ 4483805 w 4483805"/>
              <a:gd name="connsiteY7" fmla="*/ 0 h 476250"/>
              <a:gd name="connsiteX8" fmla="*/ 4121855 w 4483805"/>
              <a:gd name="connsiteY8" fmla="*/ 476250 h 476250"/>
              <a:gd name="connsiteX9" fmla="*/ 7055 w 4483805"/>
              <a:gd name="connsiteY9" fmla="*/ 45720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3805" h="476250">
                <a:moveTo>
                  <a:pt x="7055" y="457200"/>
                </a:moveTo>
                <a:cubicBezTo>
                  <a:pt x="7055" y="444500"/>
                  <a:pt x="-8820" y="447675"/>
                  <a:pt x="7055" y="419100"/>
                </a:cubicBezTo>
                <a:cubicBezTo>
                  <a:pt x="22930" y="390525"/>
                  <a:pt x="66014" y="326577"/>
                  <a:pt x="102305" y="285750"/>
                </a:cubicBezTo>
                <a:cubicBezTo>
                  <a:pt x="117516" y="268638"/>
                  <a:pt x="143266" y="263839"/>
                  <a:pt x="159455" y="247650"/>
                </a:cubicBezTo>
                <a:cubicBezTo>
                  <a:pt x="286455" y="120650"/>
                  <a:pt x="102305" y="254000"/>
                  <a:pt x="254705" y="152400"/>
                </a:cubicBezTo>
                <a:cubicBezTo>
                  <a:pt x="280105" y="114300"/>
                  <a:pt x="287464" y="52580"/>
                  <a:pt x="330905" y="38100"/>
                </a:cubicBezTo>
                <a:lnTo>
                  <a:pt x="445205" y="0"/>
                </a:lnTo>
                <a:lnTo>
                  <a:pt x="4483805" y="0"/>
                </a:lnTo>
                <a:lnTo>
                  <a:pt x="4121855" y="476250"/>
                </a:lnTo>
                <a:lnTo>
                  <a:pt x="7055" y="4572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288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Bond coats</a:t>
            </a:r>
            <a:endParaRPr lang="en-US" dirty="0"/>
          </a:p>
        </p:txBody>
      </p:sp>
      <p:pic>
        <p:nvPicPr>
          <p:cNvPr id="4" name="Picture 3"/>
          <p:cNvPicPr>
            <a:picLocks noChangeAspect="1"/>
          </p:cNvPicPr>
          <p:nvPr/>
        </p:nvPicPr>
        <p:blipFill>
          <a:blip r:embed="rId2"/>
          <a:stretch>
            <a:fillRect/>
          </a:stretch>
        </p:blipFill>
        <p:spPr>
          <a:xfrm>
            <a:off x="251520" y="1496123"/>
            <a:ext cx="3888432" cy="2916324"/>
          </a:xfrm>
          <a:prstGeom prst="rect">
            <a:avLst/>
          </a:prstGeom>
        </p:spPr>
      </p:pic>
      <p:sp>
        <p:nvSpPr>
          <p:cNvPr id="5" name="TextBox 4"/>
          <p:cNvSpPr txBox="1"/>
          <p:nvPr/>
        </p:nvSpPr>
        <p:spPr>
          <a:xfrm>
            <a:off x="490736" y="844565"/>
            <a:ext cx="8112157" cy="369332"/>
          </a:xfrm>
          <a:prstGeom prst="rect">
            <a:avLst/>
          </a:prstGeom>
          <a:noFill/>
        </p:spPr>
        <p:txBody>
          <a:bodyPr wrap="none" rtlCol="0">
            <a:spAutoFit/>
          </a:bodyPr>
          <a:lstStyle/>
          <a:p>
            <a:pPr marL="285750" indent="-285750">
              <a:buFont typeface="Wingdings" panose="05000000000000000000" pitchFamily="2" charset="2"/>
              <a:buChar char="Ø"/>
            </a:pPr>
            <a:r>
              <a:rPr lang="en-GB" dirty="0"/>
              <a:t>Where the binder is picked up on hot tyres, it can carry off onto other areas</a:t>
            </a:r>
            <a:endParaRPr lang="en-US" dirty="0"/>
          </a:p>
        </p:txBody>
      </p:sp>
      <p:sp>
        <p:nvSpPr>
          <p:cNvPr id="6" name="TextBox 5"/>
          <p:cNvSpPr txBox="1"/>
          <p:nvPr/>
        </p:nvSpPr>
        <p:spPr>
          <a:xfrm>
            <a:off x="535059" y="5301208"/>
            <a:ext cx="7635424" cy="646331"/>
          </a:xfrm>
          <a:prstGeom prst="rect">
            <a:avLst/>
          </a:prstGeom>
          <a:noFill/>
        </p:spPr>
        <p:txBody>
          <a:bodyPr wrap="none" rtlCol="0">
            <a:spAutoFit/>
          </a:bodyPr>
          <a:lstStyle/>
          <a:p>
            <a:pPr marL="285750" indent="-285750">
              <a:buFont typeface="Wingdings" panose="05000000000000000000" pitchFamily="2" charset="2"/>
              <a:buChar char="Ø"/>
            </a:pPr>
            <a:r>
              <a:rPr lang="en-GB" dirty="0"/>
              <a:t>2 impacts…		-	loss of texture where it is dropped off</a:t>
            </a:r>
          </a:p>
          <a:p>
            <a:r>
              <a:rPr lang="en-GB" dirty="0"/>
              <a:t>					-	removal of bond coat from where it should be </a:t>
            </a:r>
            <a:endParaRPr lang="en-US" dirty="0"/>
          </a:p>
        </p:txBody>
      </p:sp>
      <p:pic>
        <p:nvPicPr>
          <p:cNvPr id="7" name="Picture 6"/>
          <p:cNvPicPr>
            <a:picLocks noChangeAspect="1"/>
          </p:cNvPicPr>
          <p:nvPr/>
        </p:nvPicPr>
        <p:blipFill>
          <a:blip r:embed="rId3"/>
          <a:stretch>
            <a:fillRect/>
          </a:stretch>
        </p:blipFill>
        <p:spPr>
          <a:xfrm>
            <a:off x="4543607" y="2204864"/>
            <a:ext cx="4050108" cy="2898969"/>
          </a:xfrm>
          <a:prstGeom prst="rect">
            <a:avLst/>
          </a:prstGeom>
        </p:spPr>
      </p:pic>
    </p:spTree>
    <p:extLst>
      <p:ext uri="{BB962C8B-B14F-4D97-AF65-F5344CB8AC3E}">
        <p14:creationId xmlns:p14="http://schemas.microsoft.com/office/powerpoint/2010/main" val="3265331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Bond Coats</a:t>
            </a:r>
            <a:endParaRPr lang="en-US" dirty="0"/>
          </a:p>
        </p:txBody>
      </p:sp>
      <p:sp>
        <p:nvSpPr>
          <p:cNvPr id="4" name="TextBox 3"/>
          <p:cNvSpPr txBox="1"/>
          <p:nvPr/>
        </p:nvSpPr>
        <p:spPr>
          <a:xfrm>
            <a:off x="611560" y="1340768"/>
            <a:ext cx="5179623" cy="2585323"/>
          </a:xfrm>
          <a:prstGeom prst="rect">
            <a:avLst/>
          </a:prstGeom>
          <a:noFill/>
        </p:spPr>
        <p:txBody>
          <a:bodyPr wrap="none" rtlCol="0">
            <a:spAutoFit/>
          </a:bodyPr>
          <a:lstStyle/>
          <a:p>
            <a:pPr marL="285750" indent="-285750">
              <a:buFont typeface="Wingdings" panose="05000000000000000000" pitchFamily="2" charset="2"/>
              <a:buChar char="Ø"/>
            </a:pPr>
            <a:r>
              <a:rPr lang="en-GB" dirty="0"/>
              <a:t>“Non Tacky” Bond coats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Resistant to “sticking” to site vehicle tyres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Harder bitumen that is resistant to tyre pick up</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Melts into the newly laid asphalt</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248641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0" y="850932"/>
            <a:ext cx="9041515" cy="5098348"/>
          </a:xfrm>
          <a:prstGeom prst="rect">
            <a:avLst/>
          </a:prstGeom>
        </p:spPr>
      </p:pic>
    </p:spTree>
    <p:extLst>
      <p:ext uri="{BB962C8B-B14F-4D97-AF65-F5344CB8AC3E}">
        <p14:creationId xmlns:p14="http://schemas.microsoft.com/office/powerpoint/2010/main" val="42734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1997839"/>
            <a:ext cx="8568952" cy="2769989"/>
          </a:xfrm>
          <a:prstGeom prst="rect">
            <a:avLst/>
          </a:prstGeom>
        </p:spPr>
        <p:txBody>
          <a:bodyPr wrap="square">
            <a:spAutoFit/>
          </a:bodyPr>
          <a:lstStyle/>
          <a:p>
            <a:r>
              <a:rPr lang="en-GB" dirty="0">
                <a:latin typeface="Calibri" panose="020F0502020204030204" pitchFamily="34" charset="0"/>
                <a:ea typeface="SimSun" panose="02010600030101010101" pitchFamily="2" charset="-122"/>
                <a:cs typeface="Times New Roman" panose="02020603050405020304" pitchFamily="18" charset="0"/>
              </a:rPr>
              <a:t>Alan Ferguson, former President of the Institute of Asphalt Technology and currently Materials Advisor for Asset Management of Roads in Transport Scotland says </a:t>
            </a:r>
          </a:p>
          <a:p>
            <a:endPar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a:p>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“The proper application of bond coat between all asphalt layers is vital to maximise the life of our asset. Indeed, it is my view that bonding and sealing all asphalt layers combined with the correct level of compaction results in a structural layer that can significantly exceed design life. “</a:t>
            </a:r>
            <a:endParaRPr lang="en-US" sz="2300" dirty="0">
              <a:solidFill>
                <a:srgbClr val="FF0000"/>
              </a:solidFill>
            </a:endParaRPr>
          </a:p>
        </p:txBody>
      </p:sp>
    </p:spTree>
    <p:extLst>
      <p:ext uri="{BB962C8B-B14F-4D97-AF65-F5344CB8AC3E}">
        <p14:creationId xmlns:p14="http://schemas.microsoft.com/office/powerpoint/2010/main" val="2580053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763688" y="2348880"/>
            <a:ext cx="5112568" cy="2376264"/>
            <a:chOff x="1763688" y="2348880"/>
            <a:chExt cx="5112568" cy="2376264"/>
          </a:xfrm>
        </p:grpSpPr>
        <p:sp>
          <p:nvSpPr>
            <p:cNvPr id="6" name="Rectangle 5"/>
            <p:cNvSpPr/>
            <p:nvPr/>
          </p:nvSpPr>
          <p:spPr>
            <a:xfrm>
              <a:off x="1763688" y="2348880"/>
              <a:ext cx="5112568" cy="432048"/>
            </a:xfrm>
            <a:prstGeom prst="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1763688" y="2852936"/>
              <a:ext cx="5112568" cy="720080"/>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763688" y="3645024"/>
              <a:ext cx="5112568" cy="108012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p:cNvCxnSpPr/>
            <p:nvPr/>
          </p:nvCxnSpPr>
          <p:spPr>
            <a:xfrm>
              <a:off x="1763688" y="2833886"/>
              <a:ext cx="5112568"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763688" y="3611116"/>
              <a:ext cx="5112568"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544512" y="2351292"/>
              <a:ext cx="1787669" cy="369332"/>
            </a:xfrm>
            <a:prstGeom prst="rect">
              <a:avLst/>
            </a:prstGeom>
            <a:noFill/>
          </p:spPr>
          <p:txBody>
            <a:bodyPr wrap="none" rtlCol="0">
              <a:spAutoFit/>
            </a:bodyPr>
            <a:lstStyle/>
            <a:p>
              <a:r>
                <a:rPr lang="en-GB" dirty="0"/>
                <a:t>Surface Course</a:t>
              </a:r>
              <a:endParaRPr lang="en-US" dirty="0"/>
            </a:p>
          </p:txBody>
        </p:sp>
        <p:sp>
          <p:nvSpPr>
            <p:cNvPr id="5" name="TextBox 4"/>
            <p:cNvSpPr txBox="1"/>
            <p:nvPr/>
          </p:nvSpPr>
          <p:spPr>
            <a:xfrm>
              <a:off x="3582791" y="3035972"/>
              <a:ext cx="1659429" cy="369332"/>
            </a:xfrm>
            <a:prstGeom prst="rect">
              <a:avLst/>
            </a:prstGeom>
            <a:noFill/>
          </p:spPr>
          <p:txBody>
            <a:bodyPr wrap="none" rtlCol="0">
              <a:spAutoFit/>
            </a:bodyPr>
            <a:lstStyle/>
            <a:p>
              <a:r>
                <a:rPr lang="en-GB" dirty="0"/>
                <a:t>Binder Course</a:t>
              </a:r>
              <a:endParaRPr lang="en-US" dirty="0"/>
            </a:p>
          </p:txBody>
        </p:sp>
        <p:sp>
          <p:nvSpPr>
            <p:cNvPr id="10" name="TextBox 9"/>
            <p:cNvSpPr txBox="1"/>
            <p:nvPr/>
          </p:nvSpPr>
          <p:spPr>
            <a:xfrm>
              <a:off x="3723856" y="4125837"/>
              <a:ext cx="1518364" cy="369332"/>
            </a:xfrm>
            <a:prstGeom prst="rect">
              <a:avLst/>
            </a:prstGeom>
            <a:noFill/>
          </p:spPr>
          <p:txBody>
            <a:bodyPr wrap="none" rtlCol="0">
              <a:spAutoFit/>
            </a:bodyPr>
            <a:lstStyle/>
            <a:p>
              <a:r>
                <a:rPr lang="en-GB" dirty="0"/>
                <a:t>Base Course</a:t>
              </a:r>
              <a:endParaRPr lang="en-US" dirty="0"/>
            </a:p>
          </p:txBody>
        </p:sp>
      </p:grpSp>
      <p:sp>
        <p:nvSpPr>
          <p:cNvPr id="2" name="Title 1"/>
          <p:cNvSpPr>
            <a:spLocks noGrp="1"/>
          </p:cNvSpPr>
          <p:nvPr>
            <p:ph type="title"/>
          </p:nvPr>
        </p:nvSpPr>
        <p:spPr/>
        <p:txBody>
          <a:bodyPr/>
          <a:lstStyle/>
          <a:p>
            <a:r>
              <a:rPr lang="en-GB" dirty="0"/>
              <a:t>What constitutes an interlayer bond?</a:t>
            </a:r>
            <a:endParaRPr lang="en-US" dirty="0"/>
          </a:p>
        </p:txBody>
      </p:sp>
      <p:sp>
        <p:nvSpPr>
          <p:cNvPr id="9" name="Down Arrow 8"/>
          <p:cNvSpPr/>
          <p:nvPr/>
        </p:nvSpPr>
        <p:spPr>
          <a:xfrm>
            <a:off x="3957836" y="1124744"/>
            <a:ext cx="720080" cy="1224136"/>
          </a:xfrm>
          <a:prstGeom prst="downArrow">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p:cNvGrpSpPr/>
          <p:nvPr/>
        </p:nvGrpSpPr>
        <p:grpSpPr>
          <a:xfrm>
            <a:off x="1736392" y="2348880"/>
            <a:ext cx="5131618" cy="2141193"/>
            <a:chOff x="1736392" y="2348880"/>
            <a:chExt cx="5131618" cy="2141193"/>
          </a:xfrm>
        </p:grpSpPr>
        <p:cxnSp>
          <p:nvCxnSpPr>
            <p:cNvPr id="33" name="Straight Connector 32"/>
            <p:cNvCxnSpPr/>
            <p:nvPr/>
          </p:nvCxnSpPr>
          <p:spPr>
            <a:xfrm flipH="1">
              <a:off x="3978982" y="2349798"/>
              <a:ext cx="376994" cy="4459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317876" y="2348880"/>
              <a:ext cx="330324"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3006874" y="2780928"/>
              <a:ext cx="972108" cy="792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50620" y="2784696"/>
              <a:ext cx="901148" cy="7581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1736392" y="3583820"/>
              <a:ext cx="1243186" cy="8980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571866" y="3556524"/>
              <a:ext cx="1296144" cy="933549"/>
            </a:xfrm>
            <a:prstGeom prst="line">
              <a:avLst/>
            </a:prstGeom>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1608788" y="5260671"/>
            <a:ext cx="5267468" cy="369332"/>
          </a:xfrm>
          <a:prstGeom prst="rect">
            <a:avLst/>
          </a:prstGeom>
          <a:noFill/>
        </p:spPr>
        <p:txBody>
          <a:bodyPr wrap="none" rtlCol="0">
            <a:spAutoFit/>
          </a:bodyPr>
          <a:lstStyle/>
          <a:p>
            <a:r>
              <a:rPr lang="en-GB" dirty="0"/>
              <a:t>Well bonded structure effectively spreading stress</a:t>
            </a:r>
            <a:endParaRPr lang="en-US" dirty="0"/>
          </a:p>
        </p:txBody>
      </p:sp>
      <p:cxnSp>
        <p:nvCxnSpPr>
          <p:cNvPr id="47" name="Straight Arrow Connector 46"/>
          <p:cNvCxnSpPr/>
          <p:nvPr/>
        </p:nvCxnSpPr>
        <p:spPr>
          <a:xfrm>
            <a:off x="1691680" y="4941168"/>
            <a:ext cx="5256584" cy="0"/>
          </a:xfrm>
          <a:prstGeom prst="straightConnector1">
            <a:avLst/>
          </a:prstGeom>
          <a:ln w="571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545210" y="764704"/>
            <a:ext cx="1467133" cy="369332"/>
          </a:xfrm>
          <a:prstGeom prst="rect">
            <a:avLst/>
          </a:prstGeom>
          <a:noFill/>
        </p:spPr>
        <p:txBody>
          <a:bodyPr wrap="none" rtlCol="0">
            <a:spAutoFit/>
          </a:bodyPr>
          <a:lstStyle/>
          <a:p>
            <a:r>
              <a:rPr lang="en-GB" dirty="0"/>
              <a:t>Traffic Force</a:t>
            </a:r>
            <a:endParaRPr lang="en-US" dirty="0"/>
          </a:p>
        </p:txBody>
      </p:sp>
      <p:sp>
        <p:nvSpPr>
          <p:cNvPr id="3" name="TextBox 2"/>
          <p:cNvSpPr txBox="1"/>
          <p:nvPr/>
        </p:nvSpPr>
        <p:spPr>
          <a:xfrm>
            <a:off x="395912" y="1341686"/>
            <a:ext cx="2382383" cy="369332"/>
          </a:xfrm>
          <a:prstGeom prst="rect">
            <a:avLst/>
          </a:prstGeom>
          <a:noFill/>
        </p:spPr>
        <p:txBody>
          <a:bodyPr wrap="none" rtlCol="0">
            <a:spAutoFit/>
          </a:bodyPr>
          <a:lstStyle/>
          <a:p>
            <a:r>
              <a:rPr lang="en-GB" dirty="0"/>
              <a:t>“Monolithic Structure”</a:t>
            </a:r>
            <a:endParaRPr lang="en-US" dirty="0"/>
          </a:p>
        </p:txBody>
      </p:sp>
      <p:grpSp>
        <p:nvGrpSpPr>
          <p:cNvPr id="20" name="Group 19"/>
          <p:cNvGrpSpPr/>
          <p:nvPr/>
        </p:nvGrpSpPr>
        <p:grpSpPr>
          <a:xfrm>
            <a:off x="6913262" y="2852936"/>
            <a:ext cx="1888517" cy="1106366"/>
            <a:chOff x="6913262" y="2852936"/>
            <a:chExt cx="1888517" cy="1106366"/>
          </a:xfrm>
        </p:grpSpPr>
        <p:sp>
          <p:nvSpPr>
            <p:cNvPr id="14" name="TextBox 13"/>
            <p:cNvSpPr txBox="1"/>
            <p:nvPr/>
          </p:nvSpPr>
          <p:spPr>
            <a:xfrm>
              <a:off x="7655311" y="3035972"/>
              <a:ext cx="1146468" cy="923330"/>
            </a:xfrm>
            <a:prstGeom prst="rect">
              <a:avLst/>
            </a:prstGeom>
            <a:noFill/>
          </p:spPr>
          <p:txBody>
            <a:bodyPr wrap="none" rtlCol="0">
              <a:spAutoFit/>
            </a:bodyPr>
            <a:lstStyle/>
            <a:p>
              <a:r>
                <a:rPr lang="en-GB" dirty="0"/>
                <a:t>Good</a:t>
              </a:r>
            </a:p>
            <a:p>
              <a:r>
                <a:rPr lang="en-GB" dirty="0"/>
                <a:t>Interlayer</a:t>
              </a:r>
            </a:p>
            <a:p>
              <a:r>
                <a:rPr lang="en-GB" dirty="0"/>
                <a:t>Bonding</a:t>
              </a:r>
              <a:endParaRPr lang="en-US" dirty="0"/>
            </a:p>
          </p:txBody>
        </p:sp>
        <p:cxnSp>
          <p:nvCxnSpPr>
            <p:cNvPr id="16" name="Straight Arrow Connector 15"/>
            <p:cNvCxnSpPr/>
            <p:nvPr/>
          </p:nvCxnSpPr>
          <p:spPr>
            <a:xfrm flipH="1" flipV="1">
              <a:off x="6913262" y="2852936"/>
              <a:ext cx="695584" cy="3677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1"/>
            </p:cNvCxnSpPr>
            <p:nvPr/>
          </p:nvCxnSpPr>
          <p:spPr>
            <a:xfrm flipH="1">
              <a:off x="6927517" y="3497637"/>
              <a:ext cx="727794" cy="1134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290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repeatCount="indefinite"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outVertical)">
                                      <p:cBhvr>
                                        <p:cTn id="32" dur="20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5"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constitutes an interlayer bond?</a:t>
            </a:r>
            <a:endParaRPr lang="en-US" dirty="0"/>
          </a:p>
        </p:txBody>
      </p:sp>
      <p:sp>
        <p:nvSpPr>
          <p:cNvPr id="6" name="Rectangle 5"/>
          <p:cNvSpPr/>
          <p:nvPr/>
        </p:nvSpPr>
        <p:spPr>
          <a:xfrm>
            <a:off x="1763688" y="2636912"/>
            <a:ext cx="5112568" cy="432048"/>
          </a:xfrm>
          <a:prstGeom prst="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p:cNvSpPr/>
          <p:nvPr/>
        </p:nvSpPr>
        <p:spPr>
          <a:xfrm>
            <a:off x="1763688" y="3140968"/>
            <a:ext cx="5112568" cy="720080"/>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763688" y="3933056"/>
            <a:ext cx="5112568" cy="108012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Down Arrow 8"/>
          <p:cNvSpPr/>
          <p:nvPr/>
        </p:nvSpPr>
        <p:spPr>
          <a:xfrm>
            <a:off x="3957836" y="1412776"/>
            <a:ext cx="720080" cy="1224136"/>
          </a:xfrm>
          <a:prstGeom prst="downArrow">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p:cNvGrpSpPr/>
          <p:nvPr/>
        </p:nvGrpSpPr>
        <p:grpSpPr>
          <a:xfrm>
            <a:off x="2915816" y="2780928"/>
            <a:ext cx="2520280" cy="288032"/>
            <a:chOff x="2915816" y="2780928"/>
            <a:chExt cx="2520280" cy="288032"/>
          </a:xfrm>
        </p:grpSpPr>
        <p:cxnSp>
          <p:nvCxnSpPr>
            <p:cNvPr id="5" name="Straight Arrow Connector 4"/>
            <p:cNvCxnSpPr/>
            <p:nvPr/>
          </p:nvCxnSpPr>
          <p:spPr>
            <a:xfrm flipV="1">
              <a:off x="2915816" y="2780928"/>
              <a:ext cx="0" cy="28803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436096" y="2780928"/>
              <a:ext cx="0" cy="28803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5571019" y="2761183"/>
            <a:ext cx="801181" cy="307777"/>
          </a:xfrm>
          <a:prstGeom prst="rect">
            <a:avLst/>
          </a:prstGeom>
          <a:noFill/>
        </p:spPr>
        <p:txBody>
          <a:bodyPr wrap="none" rtlCol="0">
            <a:spAutoFit/>
          </a:bodyPr>
          <a:lstStyle/>
          <a:p>
            <a:r>
              <a:rPr lang="en-GB" sz="1400" dirty="0"/>
              <a:t>Tension</a:t>
            </a:r>
            <a:endParaRPr lang="en-US" sz="1400" dirty="0"/>
          </a:p>
        </p:txBody>
      </p:sp>
      <p:sp>
        <p:nvSpPr>
          <p:cNvPr id="23" name="TextBox 22"/>
          <p:cNvSpPr txBox="1"/>
          <p:nvPr/>
        </p:nvSpPr>
        <p:spPr>
          <a:xfrm>
            <a:off x="2114635" y="2752663"/>
            <a:ext cx="801181" cy="307777"/>
          </a:xfrm>
          <a:prstGeom prst="rect">
            <a:avLst/>
          </a:prstGeom>
          <a:noFill/>
        </p:spPr>
        <p:txBody>
          <a:bodyPr wrap="none" rtlCol="0">
            <a:spAutoFit/>
          </a:bodyPr>
          <a:lstStyle/>
          <a:p>
            <a:r>
              <a:rPr lang="en-GB" sz="1400" dirty="0"/>
              <a:t>Tension</a:t>
            </a:r>
            <a:endParaRPr lang="en-US" sz="1400" dirty="0"/>
          </a:p>
        </p:txBody>
      </p:sp>
      <p:cxnSp>
        <p:nvCxnSpPr>
          <p:cNvPr id="16" name="Straight Arrow Connector 15"/>
          <p:cNvCxnSpPr/>
          <p:nvPr/>
        </p:nvCxnSpPr>
        <p:spPr>
          <a:xfrm>
            <a:off x="3563888" y="2996952"/>
            <a:ext cx="1368152" cy="0"/>
          </a:xfrm>
          <a:prstGeom prst="straightConnector1">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57836" y="2708920"/>
            <a:ext cx="652743" cy="307777"/>
          </a:xfrm>
          <a:prstGeom prst="rect">
            <a:avLst/>
          </a:prstGeom>
          <a:noFill/>
        </p:spPr>
        <p:txBody>
          <a:bodyPr wrap="none" rtlCol="0">
            <a:spAutoFit/>
          </a:bodyPr>
          <a:lstStyle/>
          <a:p>
            <a:r>
              <a:rPr lang="en-GB" sz="1400" dirty="0"/>
              <a:t>Strain</a:t>
            </a:r>
            <a:endParaRPr lang="en-US" sz="1400" dirty="0"/>
          </a:p>
        </p:txBody>
      </p:sp>
      <p:sp>
        <p:nvSpPr>
          <p:cNvPr id="18" name="TextBox 17"/>
          <p:cNvSpPr txBox="1"/>
          <p:nvPr/>
        </p:nvSpPr>
        <p:spPr>
          <a:xfrm>
            <a:off x="3545210" y="912714"/>
            <a:ext cx="1467133" cy="369332"/>
          </a:xfrm>
          <a:prstGeom prst="rect">
            <a:avLst/>
          </a:prstGeom>
          <a:noFill/>
        </p:spPr>
        <p:txBody>
          <a:bodyPr wrap="none" rtlCol="0">
            <a:spAutoFit/>
          </a:bodyPr>
          <a:lstStyle/>
          <a:p>
            <a:r>
              <a:rPr lang="en-GB" dirty="0"/>
              <a:t>Traffic Force</a:t>
            </a:r>
            <a:endParaRPr lang="en-US" dirty="0"/>
          </a:p>
        </p:txBody>
      </p:sp>
      <p:sp>
        <p:nvSpPr>
          <p:cNvPr id="15" name="TextBox 14"/>
          <p:cNvSpPr txBox="1"/>
          <p:nvPr/>
        </p:nvSpPr>
        <p:spPr>
          <a:xfrm>
            <a:off x="250930" y="968302"/>
            <a:ext cx="2864887" cy="369332"/>
          </a:xfrm>
          <a:prstGeom prst="rect">
            <a:avLst/>
          </a:prstGeom>
          <a:noFill/>
        </p:spPr>
        <p:txBody>
          <a:bodyPr wrap="none" rtlCol="0">
            <a:spAutoFit/>
          </a:bodyPr>
          <a:lstStyle/>
          <a:p>
            <a:r>
              <a:rPr lang="en-GB" b="1" dirty="0"/>
              <a:t>Poorly bonded structure</a:t>
            </a:r>
            <a:endParaRPr lang="en-US" b="1" dirty="0"/>
          </a:p>
        </p:txBody>
      </p:sp>
      <p:sp>
        <p:nvSpPr>
          <p:cNvPr id="4" name="TextBox 3"/>
          <p:cNvSpPr txBox="1"/>
          <p:nvPr/>
        </p:nvSpPr>
        <p:spPr>
          <a:xfrm>
            <a:off x="5024870" y="1396298"/>
            <a:ext cx="3438698" cy="923330"/>
          </a:xfrm>
          <a:prstGeom prst="rect">
            <a:avLst/>
          </a:prstGeom>
          <a:noFill/>
        </p:spPr>
        <p:txBody>
          <a:bodyPr wrap="square" rtlCol="0">
            <a:spAutoFit/>
          </a:bodyPr>
          <a:lstStyle/>
          <a:p>
            <a:r>
              <a:rPr lang="en-GB" dirty="0"/>
              <a:t>Premature development of Fatigue cracking (alligator cracking)</a:t>
            </a:r>
            <a:endParaRPr lang="en-US" dirty="0"/>
          </a:p>
        </p:txBody>
      </p:sp>
      <p:cxnSp>
        <p:nvCxnSpPr>
          <p:cNvPr id="11" name="Straight Arrow Connector 10"/>
          <p:cNvCxnSpPr/>
          <p:nvPr/>
        </p:nvCxnSpPr>
        <p:spPr>
          <a:xfrm flipH="1">
            <a:off x="4677916" y="2042629"/>
            <a:ext cx="346954" cy="5942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097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repeatCount="indefinite"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2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3" grpId="0"/>
      <p:bldP spid="17" grpId="0"/>
      <p:bldP spid="1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constitutes an interlayer bond?</a:t>
            </a:r>
            <a:endParaRPr lang="en-US" dirty="0"/>
          </a:p>
        </p:txBody>
      </p:sp>
      <p:sp>
        <p:nvSpPr>
          <p:cNvPr id="6" name="Rectangle 5"/>
          <p:cNvSpPr/>
          <p:nvPr/>
        </p:nvSpPr>
        <p:spPr>
          <a:xfrm>
            <a:off x="1763688" y="2708920"/>
            <a:ext cx="5112568" cy="432048"/>
          </a:xfrm>
          <a:prstGeom prst="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p:cNvSpPr/>
          <p:nvPr/>
        </p:nvSpPr>
        <p:spPr>
          <a:xfrm>
            <a:off x="1763688" y="3212976"/>
            <a:ext cx="5112568" cy="720080"/>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763688" y="4005064"/>
            <a:ext cx="5112568" cy="108012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Down Arrow 8"/>
          <p:cNvSpPr/>
          <p:nvPr/>
        </p:nvSpPr>
        <p:spPr>
          <a:xfrm>
            <a:off x="3957836" y="1484784"/>
            <a:ext cx="720080" cy="1224136"/>
          </a:xfrm>
          <a:prstGeom prst="downArrow">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5571019" y="2833191"/>
            <a:ext cx="1168910" cy="307777"/>
          </a:xfrm>
          <a:prstGeom prst="rect">
            <a:avLst/>
          </a:prstGeom>
          <a:noFill/>
        </p:spPr>
        <p:txBody>
          <a:bodyPr wrap="none" rtlCol="0">
            <a:spAutoFit/>
          </a:bodyPr>
          <a:lstStyle/>
          <a:p>
            <a:r>
              <a:rPr lang="en-GB" sz="1400" dirty="0"/>
              <a:t>Shear Force</a:t>
            </a:r>
            <a:endParaRPr lang="en-US" sz="1400" dirty="0"/>
          </a:p>
        </p:txBody>
      </p:sp>
      <p:sp>
        <p:nvSpPr>
          <p:cNvPr id="23" name="TextBox 22"/>
          <p:cNvSpPr txBox="1"/>
          <p:nvPr/>
        </p:nvSpPr>
        <p:spPr>
          <a:xfrm>
            <a:off x="1754188" y="2824671"/>
            <a:ext cx="1109599" cy="307777"/>
          </a:xfrm>
          <a:prstGeom prst="rect">
            <a:avLst/>
          </a:prstGeom>
          <a:noFill/>
        </p:spPr>
        <p:txBody>
          <a:bodyPr wrap="none" rtlCol="0">
            <a:spAutoFit/>
          </a:bodyPr>
          <a:lstStyle/>
          <a:p>
            <a:r>
              <a:rPr lang="en-GB" sz="1400" dirty="0"/>
              <a:t>Shear force</a:t>
            </a:r>
            <a:endParaRPr lang="en-US" sz="1400" dirty="0"/>
          </a:p>
        </p:txBody>
      </p:sp>
      <p:cxnSp>
        <p:nvCxnSpPr>
          <p:cNvPr id="16" name="Straight Arrow Connector 15"/>
          <p:cNvCxnSpPr/>
          <p:nvPr/>
        </p:nvCxnSpPr>
        <p:spPr>
          <a:xfrm>
            <a:off x="3563888" y="3068960"/>
            <a:ext cx="136815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57836" y="2780928"/>
            <a:ext cx="652743" cy="307777"/>
          </a:xfrm>
          <a:prstGeom prst="rect">
            <a:avLst/>
          </a:prstGeom>
          <a:noFill/>
        </p:spPr>
        <p:txBody>
          <a:bodyPr wrap="none" rtlCol="0">
            <a:spAutoFit/>
          </a:bodyPr>
          <a:lstStyle/>
          <a:p>
            <a:r>
              <a:rPr lang="en-GB" sz="1400" dirty="0"/>
              <a:t>Strain</a:t>
            </a:r>
            <a:endParaRPr lang="en-US" sz="1400" dirty="0"/>
          </a:p>
        </p:txBody>
      </p:sp>
      <p:cxnSp>
        <p:nvCxnSpPr>
          <p:cNvPr id="10" name="Straight Arrow Connector 9"/>
          <p:cNvCxnSpPr/>
          <p:nvPr/>
        </p:nvCxnSpPr>
        <p:spPr>
          <a:xfrm flipH="1">
            <a:off x="1259632" y="3140968"/>
            <a:ext cx="1296144" cy="0"/>
          </a:xfrm>
          <a:prstGeom prst="straightConnector1">
            <a:avLst/>
          </a:prstGeom>
          <a:ln w="381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868144" y="3140968"/>
            <a:ext cx="151216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545210" y="912714"/>
            <a:ext cx="1467133" cy="369332"/>
          </a:xfrm>
          <a:prstGeom prst="rect">
            <a:avLst/>
          </a:prstGeom>
          <a:noFill/>
        </p:spPr>
        <p:txBody>
          <a:bodyPr wrap="none" rtlCol="0">
            <a:spAutoFit/>
          </a:bodyPr>
          <a:lstStyle/>
          <a:p>
            <a:r>
              <a:rPr lang="en-GB" dirty="0"/>
              <a:t>Traffic Force</a:t>
            </a:r>
            <a:endParaRPr lang="en-US" dirty="0"/>
          </a:p>
        </p:txBody>
      </p:sp>
      <p:sp>
        <p:nvSpPr>
          <p:cNvPr id="15" name="TextBox 14"/>
          <p:cNvSpPr txBox="1"/>
          <p:nvPr/>
        </p:nvSpPr>
        <p:spPr>
          <a:xfrm>
            <a:off x="437161" y="981645"/>
            <a:ext cx="2864887" cy="369332"/>
          </a:xfrm>
          <a:prstGeom prst="rect">
            <a:avLst/>
          </a:prstGeom>
          <a:noFill/>
        </p:spPr>
        <p:txBody>
          <a:bodyPr wrap="none" rtlCol="0">
            <a:spAutoFit/>
          </a:bodyPr>
          <a:lstStyle/>
          <a:p>
            <a:r>
              <a:rPr lang="en-GB" b="1" dirty="0"/>
              <a:t>Poorly bonded structure</a:t>
            </a:r>
            <a:endParaRPr lang="en-US" b="1" dirty="0"/>
          </a:p>
        </p:txBody>
      </p:sp>
      <p:sp>
        <p:nvSpPr>
          <p:cNvPr id="18" name="TextBox 17"/>
          <p:cNvSpPr txBox="1"/>
          <p:nvPr/>
        </p:nvSpPr>
        <p:spPr>
          <a:xfrm>
            <a:off x="5024870" y="1396298"/>
            <a:ext cx="3438698" cy="646331"/>
          </a:xfrm>
          <a:prstGeom prst="rect">
            <a:avLst/>
          </a:prstGeom>
          <a:noFill/>
        </p:spPr>
        <p:txBody>
          <a:bodyPr wrap="square" rtlCol="0">
            <a:spAutoFit/>
          </a:bodyPr>
          <a:lstStyle/>
          <a:p>
            <a:r>
              <a:rPr lang="en-GB" dirty="0"/>
              <a:t>Development longitudinal wheel track cracking)</a:t>
            </a:r>
            <a:endParaRPr lang="en-US" dirty="0"/>
          </a:p>
        </p:txBody>
      </p:sp>
      <p:cxnSp>
        <p:nvCxnSpPr>
          <p:cNvPr id="4" name="Straight Arrow Connector 3"/>
          <p:cNvCxnSpPr/>
          <p:nvPr/>
        </p:nvCxnSpPr>
        <p:spPr>
          <a:xfrm flipH="1">
            <a:off x="4355976" y="2042629"/>
            <a:ext cx="1080120" cy="6662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54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1" repeatCount="indefinite"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2" presetClass="entr" presetSubtype="2" repeatCount="indefinite"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2000"/>
                                        <p:tgtEl>
                                          <p:spTgt spid="10"/>
                                        </p:tgtEl>
                                      </p:cBhvr>
                                    </p:animEffect>
                                  </p:childTnLst>
                                </p:cTn>
                              </p:par>
                              <p:par>
                                <p:cTn id="23" presetID="22" presetClass="entr" presetSubtype="8" repeatCount="indefinite"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6" presetClass="entr" presetSubtype="37"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outVertical)">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3" grpId="0"/>
      <p:bldP spid="17" grpId="0"/>
      <p:bldP spid="1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introduction</a:t>
            </a:r>
            <a:endParaRPr lang="en-US" dirty="0"/>
          </a:p>
        </p:txBody>
      </p:sp>
      <p:sp>
        <p:nvSpPr>
          <p:cNvPr id="2" name="Text Placeholder 1"/>
          <p:cNvSpPr>
            <a:spLocks noGrp="1"/>
          </p:cNvSpPr>
          <p:nvPr>
            <p:ph type="body" sz="quarter" idx="12"/>
          </p:nvPr>
        </p:nvSpPr>
        <p:spPr/>
        <p:txBody>
          <a:bodyPr/>
          <a:lstStyle/>
          <a:p>
            <a:pPr>
              <a:buFont typeface="Wingdings" panose="05000000000000000000" pitchFamily="2" charset="2"/>
              <a:buChar char="Ø"/>
            </a:pPr>
            <a:r>
              <a:rPr lang="en-GB" dirty="0"/>
              <a:t>Why is the topic so important?</a:t>
            </a:r>
          </a:p>
          <a:p>
            <a:pPr>
              <a:buFont typeface="Wingdings" panose="05000000000000000000" pitchFamily="2" charset="2"/>
              <a:buChar char="Ø"/>
            </a:pPr>
            <a:endParaRPr lang="en-GB" dirty="0"/>
          </a:p>
          <a:p>
            <a:pPr>
              <a:buFont typeface="Wingdings" panose="05000000000000000000" pitchFamily="2" charset="2"/>
              <a:buChar char="Ø"/>
            </a:pPr>
            <a:r>
              <a:rPr lang="en-GB" dirty="0"/>
              <a:t>Bond Coats and Tack Coats</a:t>
            </a:r>
          </a:p>
          <a:p>
            <a:pPr marL="0" indent="0">
              <a:buNone/>
            </a:pPr>
            <a:endParaRPr lang="en-GB" dirty="0"/>
          </a:p>
          <a:p>
            <a:pPr>
              <a:buFont typeface="Wingdings" panose="05000000000000000000" pitchFamily="2" charset="2"/>
              <a:buChar char="Ø"/>
            </a:pPr>
            <a:r>
              <a:rPr lang="en-GB" dirty="0"/>
              <a:t>What is an interlayer bond?</a:t>
            </a:r>
          </a:p>
          <a:p>
            <a:pPr>
              <a:buFont typeface="Wingdings" panose="05000000000000000000" pitchFamily="2" charset="2"/>
              <a:buChar char="Ø"/>
            </a:pPr>
            <a:endParaRPr lang="en-GB" dirty="0"/>
          </a:p>
          <a:p>
            <a:pPr>
              <a:buFont typeface="Wingdings" panose="05000000000000000000" pitchFamily="2" charset="2"/>
              <a:buChar char="Ø"/>
            </a:pPr>
            <a:r>
              <a:rPr lang="en-GB" dirty="0"/>
              <a:t>What about waterproofing?</a:t>
            </a:r>
          </a:p>
          <a:p>
            <a:pPr>
              <a:buFont typeface="Wingdings" panose="05000000000000000000" pitchFamily="2" charset="2"/>
              <a:buChar char="Ø"/>
            </a:pPr>
            <a:endParaRPr lang="en-GB" dirty="0"/>
          </a:p>
          <a:p>
            <a:pPr>
              <a:buFont typeface="Wingdings" panose="05000000000000000000" pitchFamily="2" charset="2"/>
              <a:buChar char="Ø"/>
            </a:pPr>
            <a:r>
              <a:rPr lang="en-GB" dirty="0"/>
              <a:t>Application</a:t>
            </a:r>
          </a:p>
          <a:p>
            <a:pPr>
              <a:buFont typeface="Wingdings" panose="05000000000000000000" pitchFamily="2" charset="2"/>
              <a:buChar char="Ø"/>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evidence</a:t>
            </a:r>
            <a:endParaRPr lang="en-US" dirty="0"/>
          </a:p>
        </p:txBody>
      </p:sp>
      <p:sp>
        <p:nvSpPr>
          <p:cNvPr id="4" name="TextBox 3"/>
          <p:cNvSpPr txBox="1"/>
          <p:nvPr/>
        </p:nvSpPr>
        <p:spPr>
          <a:xfrm>
            <a:off x="229515" y="1268760"/>
            <a:ext cx="8158909" cy="3416320"/>
          </a:xfrm>
          <a:prstGeom prst="rect">
            <a:avLst/>
          </a:prstGeom>
          <a:noFill/>
        </p:spPr>
        <p:txBody>
          <a:bodyPr wrap="square" rtlCol="0">
            <a:spAutoFit/>
          </a:bodyPr>
          <a:lstStyle/>
          <a:p>
            <a:pPr marL="285750" indent="-285750">
              <a:buFont typeface="Wingdings" panose="05000000000000000000" pitchFamily="2" charset="2"/>
              <a:buChar char="Ø"/>
            </a:pPr>
            <a:r>
              <a:rPr lang="en-GB" dirty="0"/>
              <a:t>There is plenty of evidence that </a:t>
            </a:r>
            <a:r>
              <a:rPr lang="en-GB" dirty="0" err="1"/>
              <a:t>unbonded</a:t>
            </a:r>
            <a:r>
              <a:rPr lang="en-GB" dirty="0"/>
              <a:t> structures reduce the life of the Pavement significantly</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err="1"/>
              <a:t>Roffe</a:t>
            </a:r>
            <a:r>
              <a:rPr lang="en-GB" dirty="0"/>
              <a:t> and </a:t>
            </a:r>
            <a:r>
              <a:rPr lang="en-GB" dirty="0" err="1"/>
              <a:t>Chaignon</a:t>
            </a:r>
            <a:r>
              <a:rPr lang="en-GB" dirty="0"/>
              <a:t> in 2002 suggested that 60% loss of pavement life can be expected</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Peattie in 1980 completed a report illustrating the high number of sites failing due to poor interlayer bonding</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NCAT have modelled the phenomenon previously discussed where they illustrated the independent movement of the surfacing layer led to early cracking failure</a:t>
            </a:r>
            <a:endParaRPr lang="en-US" dirty="0"/>
          </a:p>
        </p:txBody>
      </p:sp>
    </p:spTree>
    <p:extLst>
      <p:ext uri="{BB962C8B-B14F-4D97-AF65-F5344CB8AC3E}">
        <p14:creationId xmlns:p14="http://schemas.microsoft.com/office/powerpoint/2010/main" val="190249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impact</a:t>
            </a:r>
            <a:endParaRPr lang="en-US" dirty="0"/>
          </a:p>
        </p:txBody>
      </p:sp>
      <p:sp>
        <p:nvSpPr>
          <p:cNvPr id="5" name="Rectangle 4"/>
          <p:cNvSpPr/>
          <p:nvPr/>
        </p:nvSpPr>
        <p:spPr>
          <a:xfrm>
            <a:off x="1763688" y="1844824"/>
            <a:ext cx="5112568" cy="432048"/>
          </a:xfrm>
          <a:prstGeom prst="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1763688" y="2348880"/>
            <a:ext cx="5112568" cy="720080"/>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1763688" y="3140968"/>
            <a:ext cx="5112568" cy="108012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 name="Straight Connector 7"/>
          <p:cNvCxnSpPr/>
          <p:nvPr/>
        </p:nvCxnSpPr>
        <p:spPr>
          <a:xfrm>
            <a:off x="1763688" y="2329830"/>
            <a:ext cx="5112568"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763688" y="3107060"/>
            <a:ext cx="5112568"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Down Arrow 15"/>
          <p:cNvSpPr/>
          <p:nvPr/>
        </p:nvSpPr>
        <p:spPr>
          <a:xfrm>
            <a:off x="2483768" y="1196752"/>
            <a:ext cx="504056" cy="648072"/>
          </a:xfrm>
          <a:prstGeom prst="downArrow">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Down Arrow 16"/>
          <p:cNvSpPr/>
          <p:nvPr/>
        </p:nvSpPr>
        <p:spPr>
          <a:xfrm>
            <a:off x="3923928" y="1196752"/>
            <a:ext cx="504056" cy="648072"/>
          </a:xfrm>
          <a:prstGeom prst="downArrow">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Down Arrow 17"/>
          <p:cNvSpPr/>
          <p:nvPr/>
        </p:nvSpPr>
        <p:spPr>
          <a:xfrm>
            <a:off x="5436096" y="1196752"/>
            <a:ext cx="504056" cy="648072"/>
          </a:xfrm>
          <a:prstGeom prst="downArrow">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Left Arrow 18"/>
          <p:cNvSpPr/>
          <p:nvPr/>
        </p:nvSpPr>
        <p:spPr>
          <a:xfrm>
            <a:off x="6876256" y="2348880"/>
            <a:ext cx="936104" cy="576064"/>
          </a:xfrm>
          <a:prstGeom prst="leftArrow">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ight Arrow 19"/>
          <p:cNvSpPr/>
          <p:nvPr/>
        </p:nvSpPr>
        <p:spPr>
          <a:xfrm>
            <a:off x="827584" y="2348880"/>
            <a:ext cx="936104" cy="576064"/>
          </a:xfrm>
          <a:prstGeom prst="rightArrow">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p:cNvSpPr txBox="1"/>
          <p:nvPr/>
        </p:nvSpPr>
        <p:spPr>
          <a:xfrm>
            <a:off x="474238" y="4573434"/>
            <a:ext cx="8201762" cy="1200329"/>
          </a:xfrm>
          <a:prstGeom prst="rect">
            <a:avLst/>
          </a:prstGeom>
          <a:noFill/>
        </p:spPr>
        <p:txBody>
          <a:bodyPr wrap="square" rtlCol="0">
            <a:spAutoFit/>
          </a:bodyPr>
          <a:lstStyle/>
          <a:p>
            <a:pPr marL="285750" indent="-285750">
              <a:buFont typeface="Wingdings" panose="05000000000000000000" pitchFamily="2" charset="2"/>
              <a:buChar char="Ø"/>
            </a:pPr>
            <a:r>
              <a:rPr lang="en-GB" dirty="0"/>
              <a:t>Well bonded structure inhibits water going through structure and getting into lower layers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If water comes laterally it stops migration through the structure</a:t>
            </a:r>
            <a:endParaRPr lang="en-US" dirty="0"/>
          </a:p>
        </p:txBody>
      </p:sp>
    </p:spTree>
    <p:extLst>
      <p:ext uri="{BB962C8B-B14F-4D97-AF65-F5344CB8AC3E}">
        <p14:creationId xmlns:p14="http://schemas.microsoft.com/office/powerpoint/2010/main" val="2864808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214372"/>
            <a:ext cx="8640960" cy="4298484"/>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SimSun" panose="02010600030101010101" pitchFamily="2" charset="-122"/>
                <a:cs typeface="Times New Roman" panose="02020603050405020304" pitchFamily="18" charset="0"/>
              </a:rPr>
              <a:t>Stuart Evans, Pavement Manager, from the Department for Economy and Infrastructure for the Welsh Government </a:t>
            </a:r>
          </a:p>
          <a:p>
            <a:pPr algn="just">
              <a:lnSpc>
                <a:spcPct val="107000"/>
              </a:lnSpc>
              <a:spcAft>
                <a:spcPts val="800"/>
              </a:spcAft>
            </a:pPr>
            <a:endPar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a:p>
            <a:pPr algn="just">
              <a:lnSpc>
                <a:spcPct val="107000"/>
              </a:lnSpc>
              <a:spcAft>
                <a:spcPts val="800"/>
              </a:spcAft>
            </a:pP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“Full bonding coverage of surfaces between interlayers has been a critical requirement in the drive to improve the quality of Welsh Government surfacing works. Recurring issues such as de-bonding, joint failure, water ingress and the rapid deterioration of mats in winter months are all symptomatic of insufficient bond coat application. Increasing rainfall levels and temperature variability are challenges we face over future years - desirable design life can only be attained by good quality control and thorough bond coat application”</a:t>
            </a:r>
            <a:endParaRPr lang="en-US" sz="23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 name="Rectangle 3"/>
          <p:cNvSpPr/>
          <p:nvPr/>
        </p:nvSpPr>
        <p:spPr>
          <a:xfrm>
            <a:off x="179512" y="1218748"/>
            <a:ext cx="8640960" cy="4298484"/>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SimSun" panose="02010600030101010101" pitchFamily="2" charset="-122"/>
                <a:cs typeface="Times New Roman" panose="02020603050405020304" pitchFamily="18" charset="0"/>
              </a:rPr>
              <a:t>Stuart Evans, Pavement Manager, from the Department for Economy and Infrastructure for the Welsh Government </a:t>
            </a:r>
          </a:p>
          <a:p>
            <a:pPr algn="just">
              <a:lnSpc>
                <a:spcPct val="107000"/>
              </a:lnSpc>
              <a:spcAft>
                <a:spcPts val="800"/>
              </a:spcAft>
            </a:pPr>
            <a:endPar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a:p>
            <a:pPr algn="just">
              <a:lnSpc>
                <a:spcPct val="107000"/>
              </a:lnSpc>
              <a:spcAft>
                <a:spcPts val="800"/>
              </a:spcAft>
            </a:pP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“Full bonding coverage of surfaces between interlayers has been a critical requirement in the drive to improve the quality of Welsh Government surfacing works. </a:t>
            </a:r>
            <a:r>
              <a:rPr lang="en-GB" sz="2300" dirty="0">
                <a:solidFill>
                  <a:schemeClr val="accent4">
                    <a:lumMod val="50000"/>
                  </a:schemeClr>
                </a:solidFill>
                <a:latin typeface="Calibri" panose="020F0502020204030204" pitchFamily="34" charset="0"/>
                <a:ea typeface="SimSun" panose="02010600030101010101" pitchFamily="2" charset="-122"/>
                <a:cs typeface="Times New Roman" panose="02020603050405020304" pitchFamily="18" charset="0"/>
              </a:rPr>
              <a:t>Recurring issues such as de-bonding, joint failure, water ingress and the rapid deterioration of mats in winter months are all symptomatic of insufficient bond coat application. </a:t>
            </a: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Increasing rainfall levels and temperature variability are challenges we face over future years - desirable design life can only be attained by good quality control and thorough bond coat application”</a:t>
            </a:r>
            <a:endParaRPr lang="en-US" sz="23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464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3582" y="1885206"/>
            <a:ext cx="8402418" cy="2512993"/>
          </a:xfrm>
          <a:prstGeom prst="rect">
            <a:avLst/>
          </a:prstGeom>
        </p:spPr>
      </p:pic>
      <p:sp>
        <p:nvSpPr>
          <p:cNvPr id="8" name="Title 1"/>
          <p:cNvSpPr>
            <a:spLocks noGrp="1"/>
          </p:cNvSpPr>
          <p:nvPr>
            <p:ph type="title"/>
          </p:nvPr>
        </p:nvSpPr>
        <p:spPr/>
        <p:txBody>
          <a:bodyPr/>
          <a:lstStyle/>
          <a:p>
            <a:r>
              <a:rPr lang="en-GB" dirty="0"/>
              <a:t>Application – BS 594987</a:t>
            </a:r>
            <a:endParaRPr lang="en-US" dirty="0"/>
          </a:p>
        </p:txBody>
      </p:sp>
      <p:sp>
        <p:nvSpPr>
          <p:cNvPr id="2" name="Rectangle 1"/>
          <p:cNvSpPr/>
          <p:nvPr/>
        </p:nvSpPr>
        <p:spPr>
          <a:xfrm>
            <a:off x="3419872" y="2780928"/>
            <a:ext cx="2232248" cy="288032"/>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6016682" y="2780928"/>
            <a:ext cx="2232248" cy="288032"/>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3233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304027"/>
            <a:ext cx="2602632" cy="648072"/>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tx1"/>
                </a:solidFill>
              </a:rPr>
              <a:t>Asphalt Layer</a:t>
            </a:r>
            <a:endParaRPr lang="en-US" dirty="0">
              <a:solidFill>
                <a:schemeClr val="tx1"/>
              </a:solidFill>
            </a:endParaRPr>
          </a:p>
        </p:txBody>
      </p:sp>
      <p:cxnSp>
        <p:nvCxnSpPr>
          <p:cNvPr id="4" name="Straight Connector 3"/>
          <p:cNvCxnSpPr/>
          <p:nvPr/>
        </p:nvCxnSpPr>
        <p:spPr>
          <a:xfrm>
            <a:off x="251520" y="1232019"/>
            <a:ext cx="2602632"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313184" y="5204807"/>
            <a:ext cx="2602632" cy="648072"/>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tx1"/>
                </a:solidFill>
              </a:rPr>
              <a:t>Asphalt Layer</a:t>
            </a:r>
            <a:endParaRPr lang="en-US" dirty="0">
              <a:solidFill>
                <a:schemeClr val="tx1"/>
              </a:solidFill>
            </a:endParaRPr>
          </a:p>
        </p:txBody>
      </p:sp>
      <p:cxnSp>
        <p:nvCxnSpPr>
          <p:cNvPr id="6" name="Straight Connector 5"/>
          <p:cNvCxnSpPr/>
          <p:nvPr/>
        </p:nvCxnSpPr>
        <p:spPr>
          <a:xfrm>
            <a:off x="313184" y="5132799"/>
            <a:ext cx="2602632"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81186" y="3408290"/>
            <a:ext cx="2602632" cy="648072"/>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tx1"/>
                </a:solidFill>
              </a:rPr>
              <a:t>Asphalt Layer</a:t>
            </a:r>
            <a:endParaRPr lang="en-US" dirty="0">
              <a:solidFill>
                <a:schemeClr val="tx1"/>
              </a:solidFill>
            </a:endParaRPr>
          </a:p>
        </p:txBody>
      </p:sp>
      <p:cxnSp>
        <p:nvCxnSpPr>
          <p:cNvPr id="8" name="Straight Connector 7"/>
          <p:cNvCxnSpPr/>
          <p:nvPr/>
        </p:nvCxnSpPr>
        <p:spPr>
          <a:xfrm>
            <a:off x="281186" y="3336282"/>
            <a:ext cx="2602632"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81186" y="3264274"/>
            <a:ext cx="2602632"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70691" y="260648"/>
            <a:ext cx="1701662" cy="2400657"/>
          </a:xfrm>
          <a:prstGeom prst="rect">
            <a:avLst/>
          </a:prstGeom>
          <a:noFill/>
        </p:spPr>
        <p:txBody>
          <a:bodyPr wrap="square" lIns="91440" tIns="45720" rIns="91440" bIns="45720">
            <a:spAutoFit/>
          </a:bodyPr>
          <a:lstStyle/>
          <a:p>
            <a:pPr algn="ctr"/>
            <a:r>
              <a:rPr lang="en-US" sz="15000" b="1" cap="none" spc="0" dirty="0">
                <a:ln w="6600">
                  <a:solidFill>
                    <a:schemeClr val="accent2"/>
                  </a:solidFill>
                  <a:prstDash val="solid"/>
                </a:ln>
                <a:solidFill>
                  <a:srgbClr val="FFFFFF"/>
                </a:solidFill>
                <a:effectLst>
                  <a:outerShdw dist="38100" dir="2700000" algn="tl" rotWithShape="0">
                    <a:schemeClr val="accent2"/>
                  </a:outerShdw>
                </a:effectLst>
              </a:rPr>
              <a:t>X</a:t>
            </a:r>
          </a:p>
        </p:txBody>
      </p:sp>
      <p:sp>
        <p:nvSpPr>
          <p:cNvPr id="11" name="Rectangle 10"/>
          <p:cNvSpPr/>
          <p:nvPr/>
        </p:nvSpPr>
        <p:spPr>
          <a:xfrm>
            <a:off x="735038" y="2364910"/>
            <a:ext cx="1701662" cy="2400657"/>
          </a:xfrm>
          <a:prstGeom prst="rect">
            <a:avLst/>
          </a:prstGeom>
          <a:noFill/>
        </p:spPr>
        <p:txBody>
          <a:bodyPr wrap="square" lIns="91440" tIns="45720" rIns="91440" bIns="45720">
            <a:spAutoFit/>
          </a:bodyPr>
          <a:lstStyle/>
          <a:p>
            <a:pPr algn="ctr"/>
            <a:r>
              <a:rPr lang="en-US" sz="15000" b="1" cap="none" spc="0" dirty="0">
                <a:ln w="6600">
                  <a:solidFill>
                    <a:schemeClr val="accent2"/>
                  </a:solidFill>
                  <a:prstDash val="solid"/>
                </a:ln>
                <a:solidFill>
                  <a:srgbClr val="FFFFFF"/>
                </a:solidFill>
                <a:effectLst>
                  <a:outerShdw dist="38100" dir="2700000" algn="tl" rotWithShape="0">
                    <a:schemeClr val="accent2"/>
                  </a:outerShdw>
                </a:effectLst>
              </a:rPr>
              <a:t>X</a:t>
            </a:r>
          </a:p>
        </p:txBody>
      </p:sp>
      <p:sp>
        <p:nvSpPr>
          <p:cNvPr id="12" name="Rectangle 11"/>
          <p:cNvSpPr/>
          <p:nvPr/>
        </p:nvSpPr>
        <p:spPr>
          <a:xfrm>
            <a:off x="630011" y="4412719"/>
            <a:ext cx="1696298" cy="2400657"/>
          </a:xfrm>
          <a:prstGeom prst="rect">
            <a:avLst/>
          </a:prstGeom>
          <a:noFill/>
        </p:spPr>
        <p:txBody>
          <a:bodyPr wrap="none" lIns="91440" tIns="45720" rIns="91440" bIns="45720">
            <a:spAutoFit/>
          </a:bodyPr>
          <a:lstStyle/>
          <a:p>
            <a:r>
              <a:rPr lang="en-US" sz="15000" b="1" dirty="0">
                <a:ln w="6600">
                  <a:solidFill>
                    <a:schemeClr val="accent2"/>
                  </a:solidFill>
                  <a:prstDash val="solid"/>
                </a:ln>
                <a:solidFill>
                  <a:srgbClr val="FFFFFF"/>
                </a:solidFill>
                <a:effectLst>
                  <a:outerShdw dist="38100" dir="2700000" algn="tl" rotWithShape="0">
                    <a:schemeClr val="accent2"/>
                  </a:outerShdw>
                </a:effectLst>
                <a:sym typeface="Wingdings" panose="05000000000000000000" pitchFamily="2" charset="2"/>
              </a:rPr>
              <a:t></a:t>
            </a:r>
            <a:endParaRPr lang="en-US" sz="15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Title 1"/>
          <p:cNvSpPr txBox="1">
            <a:spLocks/>
          </p:cNvSpPr>
          <p:nvPr/>
        </p:nvSpPr>
        <p:spPr>
          <a:xfrm>
            <a:off x="457200" y="274638"/>
            <a:ext cx="8218800" cy="635000"/>
          </a:xfrm>
          <a:prstGeom prst="rect">
            <a:avLst/>
          </a:prstGeom>
        </p:spPr>
        <p:txBody>
          <a:bodyPr/>
          <a:lstStyle>
            <a:lvl1pPr algn="l" defTabSz="457200" rtl="0" eaLnBrk="1" latinLnBrk="0" hangingPunct="1">
              <a:spcBef>
                <a:spcPct val="0"/>
              </a:spcBef>
              <a:buNone/>
              <a:defRPr sz="2200" b="1" i="0" kern="1200" cap="all">
                <a:solidFill>
                  <a:schemeClr val="accent4"/>
                </a:solidFill>
                <a:latin typeface="+mj-lt"/>
                <a:ea typeface="+mj-ea"/>
                <a:cs typeface="Arial"/>
              </a:defRPr>
            </a:lvl1pPr>
          </a:lstStyle>
          <a:p>
            <a:r>
              <a:rPr lang="en-GB" dirty="0"/>
              <a:t>Application – BS 594987</a:t>
            </a:r>
            <a:endParaRPr lang="en-US" dirty="0"/>
          </a:p>
        </p:txBody>
      </p:sp>
      <p:sp>
        <p:nvSpPr>
          <p:cNvPr id="14" name="TextBox 13"/>
          <p:cNvSpPr txBox="1"/>
          <p:nvPr/>
        </p:nvSpPr>
        <p:spPr>
          <a:xfrm>
            <a:off x="3213577" y="842362"/>
            <a:ext cx="5557932" cy="1200329"/>
          </a:xfrm>
          <a:prstGeom prst="rect">
            <a:avLst/>
          </a:prstGeom>
          <a:noFill/>
        </p:spPr>
        <p:txBody>
          <a:bodyPr wrap="none" rtlCol="0">
            <a:spAutoFit/>
          </a:bodyPr>
          <a:lstStyle/>
          <a:p>
            <a:r>
              <a:rPr lang="en-GB" dirty="0"/>
              <a:t>&lt; 0.2l/m2 residual</a:t>
            </a:r>
          </a:p>
          <a:p>
            <a:endParaRPr lang="en-GB" dirty="0"/>
          </a:p>
          <a:p>
            <a:r>
              <a:rPr lang="en-GB" dirty="0"/>
              <a:t>Inadequate free bitumen available to bond the layers</a:t>
            </a:r>
          </a:p>
          <a:p>
            <a:r>
              <a:rPr lang="en-GB" dirty="0"/>
              <a:t>Inadequate free bitumen to waterproof </a:t>
            </a:r>
            <a:endParaRPr lang="en-US" dirty="0"/>
          </a:p>
        </p:txBody>
      </p:sp>
      <p:sp>
        <p:nvSpPr>
          <p:cNvPr id="15" name="TextBox 14"/>
          <p:cNvSpPr txBox="1"/>
          <p:nvPr/>
        </p:nvSpPr>
        <p:spPr>
          <a:xfrm>
            <a:off x="3205370" y="3133032"/>
            <a:ext cx="5814412" cy="923330"/>
          </a:xfrm>
          <a:prstGeom prst="rect">
            <a:avLst/>
          </a:prstGeom>
          <a:noFill/>
        </p:spPr>
        <p:txBody>
          <a:bodyPr wrap="none" rtlCol="0">
            <a:spAutoFit/>
          </a:bodyPr>
          <a:lstStyle/>
          <a:p>
            <a:r>
              <a:rPr lang="en-GB" dirty="0"/>
              <a:t>Significantly &gt; 0.35l/m2 residual</a:t>
            </a:r>
          </a:p>
          <a:p>
            <a:r>
              <a:rPr lang="en-GB" dirty="0"/>
              <a:t>Excess of bitumen potentially creating a “slip plane”</a:t>
            </a:r>
          </a:p>
          <a:p>
            <a:r>
              <a:rPr lang="en-GB" dirty="0"/>
              <a:t>Potential bleed through of binder on asphalt application</a:t>
            </a:r>
            <a:endParaRPr lang="en-US" dirty="0"/>
          </a:p>
        </p:txBody>
      </p:sp>
    </p:spTree>
    <p:extLst>
      <p:ext uri="{BB962C8B-B14F-4D97-AF65-F5344CB8AC3E}">
        <p14:creationId xmlns:p14="http://schemas.microsoft.com/office/powerpoint/2010/main" val="656746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a:t>
            </a:r>
            <a:endParaRPr lang="en-US" dirty="0"/>
          </a:p>
        </p:txBody>
      </p:sp>
      <p:sp>
        <p:nvSpPr>
          <p:cNvPr id="4" name="Text Placeholder 3"/>
          <p:cNvSpPr>
            <a:spLocks noGrp="1"/>
          </p:cNvSpPr>
          <p:nvPr>
            <p:ph type="body" sz="quarter" idx="12"/>
          </p:nvPr>
        </p:nvSpPr>
        <p:spPr>
          <a:xfrm>
            <a:off x="457200" y="1125538"/>
            <a:ext cx="8218800" cy="4247677"/>
          </a:xfrm>
        </p:spPr>
        <p:txBody>
          <a:bodyPr>
            <a:normAutofit/>
          </a:bodyPr>
          <a:lstStyle/>
          <a:p>
            <a:pPr>
              <a:buFont typeface="Wingdings" panose="05000000000000000000" pitchFamily="2" charset="2"/>
              <a:buChar char="Ø"/>
            </a:pPr>
            <a:r>
              <a:rPr lang="en-GB" dirty="0"/>
              <a:t>Bond Coat application – Not tack coat (only by exception)</a:t>
            </a:r>
          </a:p>
          <a:p>
            <a:pPr>
              <a:buFont typeface="Wingdings" panose="05000000000000000000" pitchFamily="2" charset="2"/>
              <a:buChar char="Ø"/>
            </a:pPr>
            <a:endParaRPr lang="en-GB" dirty="0"/>
          </a:p>
          <a:p>
            <a:pPr>
              <a:buFont typeface="Wingdings" panose="05000000000000000000" pitchFamily="2" charset="2"/>
              <a:buChar char="Ø"/>
            </a:pPr>
            <a:r>
              <a:rPr lang="en-GB" dirty="0"/>
              <a:t>Machine laid – Not hand laid (only by exception)</a:t>
            </a:r>
          </a:p>
          <a:p>
            <a:pPr>
              <a:buFont typeface="Wingdings" panose="05000000000000000000" pitchFamily="2" charset="2"/>
              <a:buChar char="Ø"/>
            </a:pPr>
            <a:endParaRPr lang="en-GB" dirty="0"/>
          </a:p>
          <a:p>
            <a:pPr>
              <a:buFont typeface="Wingdings" panose="05000000000000000000" pitchFamily="2" charset="2"/>
              <a:buChar char="Ø"/>
            </a:pPr>
            <a:r>
              <a:rPr lang="en-GB" dirty="0"/>
              <a:t>Accurately control the ROS</a:t>
            </a:r>
          </a:p>
          <a:p>
            <a:pPr>
              <a:buFont typeface="Wingdings" panose="05000000000000000000" pitchFamily="2" charset="2"/>
              <a:buChar char="Ø"/>
            </a:pPr>
            <a:endParaRPr lang="en-GB" dirty="0"/>
          </a:p>
          <a:p>
            <a:pPr>
              <a:buFont typeface="Wingdings" panose="05000000000000000000" pitchFamily="2" charset="2"/>
              <a:buChar char="Ø"/>
            </a:pPr>
            <a:r>
              <a:rPr lang="en-GB" dirty="0"/>
              <a:t>Pre work check of “Tray Test BS 1707” to validate </a:t>
            </a:r>
            <a:r>
              <a:rPr lang="en-GB" dirty="0" err="1"/>
              <a:t>eveness</a:t>
            </a:r>
            <a:r>
              <a:rPr lang="en-GB" dirty="0"/>
              <a:t> of spray</a:t>
            </a:r>
          </a:p>
          <a:p>
            <a:pPr>
              <a:buFont typeface="Wingdings" panose="05000000000000000000" pitchFamily="2" charset="2"/>
              <a:buChar char="Ø"/>
            </a:pPr>
            <a:endParaRPr lang="en-GB" dirty="0"/>
          </a:p>
          <a:p>
            <a:pPr>
              <a:buFont typeface="Wingdings" panose="05000000000000000000" pitchFamily="2" charset="2"/>
              <a:buChar char="Ø"/>
            </a:pPr>
            <a:r>
              <a:rPr lang="en-GB" dirty="0"/>
              <a:t>Tested on site via carpet tile test for ROS</a:t>
            </a:r>
            <a:endParaRPr lang="en-US" dirty="0"/>
          </a:p>
        </p:txBody>
      </p:sp>
    </p:spTree>
    <p:extLst>
      <p:ext uri="{BB962C8B-B14F-4D97-AF65-F5344CB8AC3E}">
        <p14:creationId xmlns:p14="http://schemas.microsoft.com/office/powerpoint/2010/main" val="394037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1634" y="2132856"/>
            <a:ext cx="8553429" cy="337138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827"/>
          <a:stretch/>
        </p:blipFill>
        <p:spPr>
          <a:xfrm>
            <a:off x="271634" y="548680"/>
            <a:ext cx="3796310" cy="3001290"/>
          </a:xfrm>
          <a:prstGeom prst="rect">
            <a:avLst/>
          </a:prstGeom>
        </p:spPr>
      </p:pic>
      <p:sp>
        <p:nvSpPr>
          <p:cNvPr id="5" name="TextBox 4"/>
          <p:cNvSpPr txBox="1"/>
          <p:nvPr/>
        </p:nvSpPr>
        <p:spPr>
          <a:xfrm>
            <a:off x="5007796" y="532040"/>
            <a:ext cx="2569934" cy="646331"/>
          </a:xfrm>
          <a:prstGeom prst="rect">
            <a:avLst/>
          </a:prstGeom>
          <a:noFill/>
        </p:spPr>
        <p:txBody>
          <a:bodyPr wrap="none" rtlCol="0">
            <a:spAutoFit/>
          </a:bodyPr>
          <a:lstStyle/>
          <a:p>
            <a:r>
              <a:rPr lang="en-GB" dirty="0"/>
              <a:t>Desirable application –</a:t>
            </a:r>
          </a:p>
          <a:p>
            <a:r>
              <a:rPr lang="en-GB" dirty="0"/>
              <a:t>Uniform across the mat</a:t>
            </a:r>
            <a:endParaRPr lang="en-US" dirty="0"/>
          </a:p>
        </p:txBody>
      </p:sp>
      <p:cxnSp>
        <p:nvCxnSpPr>
          <p:cNvPr id="7" name="Straight Arrow Connector 6"/>
          <p:cNvCxnSpPr/>
          <p:nvPr/>
        </p:nvCxnSpPr>
        <p:spPr>
          <a:xfrm flipH="1">
            <a:off x="2843808" y="1161730"/>
            <a:ext cx="2016224" cy="17632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843808" y="1161730"/>
            <a:ext cx="2664296" cy="36354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372200" y="1340768"/>
            <a:ext cx="504056" cy="19442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406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548680"/>
            <a:ext cx="4128459" cy="3096344"/>
          </a:xfrm>
          <a:prstGeom prst="rect">
            <a:avLst/>
          </a:prstGeom>
          <a:ln>
            <a:solidFill>
              <a:srgbClr val="FF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012" y="3212976"/>
            <a:ext cx="3887755" cy="2915816"/>
          </a:xfrm>
          <a:prstGeom prst="rect">
            <a:avLst/>
          </a:prstGeom>
        </p:spPr>
      </p:pic>
      <p:cxnSp>
        <p:nvCxnSpPr>
          <p:cNvPr id="8" name="Straight Arrow Connector 7"/>
          <p:cNvCxnSpPr/>
          <p:nvPr/>
        </p:nvCxnSpPr>
        <p:spPr>
          <a:xfrm flipH="1">
            <a:off x="2987824" y="1484784"/>
            <a:ext cx="2376264" cy="64807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471761" y="1772816"/>
            <a:ext cx="828431" cy="23762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80112" y="899428"/>
            <a:ext cx="2999655" cy="646331"/>
          </a:xfrm>
          <a:prstGeom prst="rect">
            <a:avLst/>
          </a:prstGeom>
          <a:noFill/>
        </p:spPr>
        <p:txBody>
          <a:bodyPr wrap="square" rtlCol="0">
            <a:spAutoFit/>
          </a:bodyPr>
          <a:lstStyle/>
          <a:p>
            <a:r>
              <a:rPr lang="en-GB" dirty="0"/>
              <a:t>Undesirable – inconsistent application</a:t>
            </a:r>
            <a:endParaRPr lang="en-US" dirty="0"/>
          </a:p>
        </p:txBody>
      </p:sp>
    </p:spTree>
    <p:extLst>
      <p:ext uri="{BB962C8B-B14F-4D97-AF65-F5344CB8AC3E}">
        <p14:creationId xmlns:p14="http://schemas.microsoft.com/office/powerpoint/2010/main" val="3005222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a:t>
            </a:r>
            <a:endParaRPr lang="en-US" dirty="0"/>
          </a:p>
        </p:txBody>
      </p:sp>
      <p:sp>
        <p:nvSpPr>
          <p:cNvPr id="5" name="TextBox 4"/>
          <p:cNvSpPr txBox="1"/>
          <p:nvPr/>
        </p:nvSpPr>
        <p:spPr>
          <a:xfrm>
            <a:off x="683568" y="1340768"/>
            <a:ext cx="6013185" cy="2585323"/>
          </a:xfrm>
          <a:prstGeom prst="rect">
            <a:avLst/>
          </a:prstGeom>
          <a:noFill/>
        </p:spPr>
        <p:txBody>
          <a:bodyPr wrap="none" rtlCol="0">
            <a:spAutoFit/>
          </a:bodyPr>
          <a:lstStyle/>
          <a:p>
            <a:pPr marL="285750" indent="-285750">
              <a:buFont typeface="Wingdings" panose="05000000000000000000" pitchFamily="2" charset="2"/>
              <a:buChar char="Ø"/>
            </a:pPr>
            <a:r>
              <a:rPr lang="en-GB" dirty="0"/>
              <a:t>Potential issue is the “complete break” of the emulsion</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Contracts with night-time work and restricted access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Critical to maintain the required application rate</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Stability is weather dependent</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2170719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future</a:t>
            </a:r>
            <a:endParaRPr lang="en-US" dirty="0"/>
          </a:p>
        </p:txBody>
      </p:sp>
      <p:sp>
        <p:nvSpPr>
          <p:cNvPr id="4" name="TextBox 3"/>
          <p:cNvSpPr txBox="1"/>
          <p:nvPr/>
        </p:nvSpPr>
        <p:spPr>
          <a:xfrm>
            <a:off x="755576" y="1412776"/>
            <a:ext cx="7416824" cy="646331"/>
          </a:xfrm>
          <a:prstGeom prst="rect">
            <a:avLst/>
          </a:prstGeom>
          <a:noFill/>
        </p:spPr>
        <p:txBody>
          <a:bodyPr wrap="square" rtlCol="0">
            <a:spAutoFit/>
          </a:bodyPr>
          <a:lstStyle/>
          <a:p>
            <a:pPr marL="285750" indent="-285750">
              <a:buFont typeface="Wingdings" panose="05000000000000000000" pitchFamily="2" charset="2"/>
              <a:buChar char="Ø"/>
            </a:pPr>
            <a:r>
              <a:rPr lang="en-GB" dirty="0"/>
              <a:t>Significant challenges coming up that will potentially make bonding and waterproofing even more critical</a:t>
            </a:r>
            <a:endParaRPr lang="en-US" dirty="0"/>
          </a:p>
        </p:txBody>
      </p:sp>
      <p:sp>
        <p:nvSpPr>
          <p:cNvPr id="5" name="Cloud Callout 4"/>
          <p:cNvSpPr/>
          <p:nvPr/>
        </p:nvSpPr>
        <p:spPr>
          <a:xfrm>
            <a:off x="5292080" y="2636912"/>
            <a:ext cx="2664296" cy="1080120"/>
          </a:xfrm>
          <a:prstGeom prst="cloud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5909930" y="2853806"/>
            <a:ext cx="1428596" cy="646331"/>
          </a:xfrm>
          <a:prstGeom prst="rect">
            <a:avLst/>
          </a:prstGeom>
          <a:noFill/>
        </p:spPr>
        <p:txBody>
          <a:bodyPr wrap="none" rtlCol="0">
            <a:spAutoFit/>
          </a:bodyPr>
          <a:lstStyle/>
          <a:p>
            <a:pPr algn="ctr"/>
            <a:r>
              <a:rPr lang="en-GB" dirty="0"/>
              <a:t>Intense wet </a:t>
            </a:r>
          </a:p>
          <a:p>
            <a:pPr algn="ctr"/>
            <a:r>
              <a:rPr lang="en-GB" dirty="0"/>
              <a:t>periods</a:t>
            </a:r>
            <a:endParaRPr lang="en-US" dirty="0"/>
          </a:p>
        </p:txBody>
      </p:sp>
      <p:sp>
        <p:nvSpPr>
          <p:cNvPr id="7" name="Cloud Callout 6"/>
          <p:cNvSpPr/>
          <p:nvPr/>
        </p:nvSpPr>
        <p:spPr>
          <a:xfrm>
            <a:off x="784818" y="2789312"/>
            <a:ext cx="2664296" cy="1080120"/>
          </a:xfrm>
          <a:prstGeom prst="cloudCallout">
            <a:avLst>
              <a:gd name="adj1" fmla="val 41661"/>
              <a:gd name="adj2" fmla="val 7134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889203" y="3006206"/>
            <a:ext cx="2314645" cy="646331"/>
          </a:xfrm>
          <a:prstGeom prst="rect">
            <a:avLst/>
          </a:prstGeom>
          <a:noFill/>
        </p:spPr>
        <p:txBody>
          <a:bodyPr wrap="square" rtlCol="0">
            <a:spAutoFit/>
          </a:bodyPr>
          <a:lstStyle/>
          <a:p>
            <a:pPr algn="ctr"/>
            <a:r>
              <a:rPr lang="en-GB" dirty="0"/>
              <a:t>More temperature extremes</a:t>
            </a:r>
            <a:endParaRPr lang="en-US" dirty="0"/>
          </a:p>
        </p:txBody>
      </p:sp>
      <p:sp>
        <p:nvSpPr>
          <p:cNvPr id="9" name="TextBox 8"/>
          <p:cNvSpPr txBox="1"/>
          <p:nvPr/>
        </p:nvSpPr>
        <p:spPr>
          <a:xfrm>
            <a:off x="5659518" y="4648490"/>
            <a:ext cx="1838966" cy="369332"/>
          </a:xfrm>
          <a:prstGeom prst="rect">
            <a:avLst/>
          </a:prstGeom>
          <a:noFill/>
        </p:spPr>
        <p:txBody>
          <a:bodyPr wrap="none" rtlCol="0">
            <a:spAutoFit/>
          </a:bodyPr>
          <a:lstStyle/>
          <a:p>
            <a:pPr algn="ctr"/>
            <a:r>
              <a:rPr lang="en-GB" dirty="0"/>
              <a:t>Electric vehicles</a:t>
            </a:r>
            <a:endParaRPr lang="en-US" dirty="0"/>
          </a:p>
        </p:txBody>
      </p:sp>
      <p:sp>
        <p:nvSpPr>
          <p:cNvPr id="10" name="Cloud Callout 9"/>
          <p:cNvSpPr/>
          <p:nvPr/>
        </p:nvSpPr>
        <p:spPr>
          <a:xfrm>
            <a:off x="5220072" y="4293096"/>
            <a:ext cx="2664296" cy="1080120"/>
          </a:xfrm>
          <a:prstGeom prst="cloudCallout">
            <a:avLst>
              <a:gd name="adj1" fmla="val -38249"/>
              <a:gd name="adj2" fmla="val -53746"/>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1239278" y="4955031"/>
            <a:ext cx="2108269" cy="369332"/>
          </a:xfrm>
          <a:prstGeom prst="rect">
            <a:avLst/>
          </a:prstGeom>
          <a:noFill/>
        </p:spPr>
        <p:txBody>
          <a:bodyPr wrap="none" rtlCol="0">
            <a:spAutoFit/>
          </a:bodyPr>
          <a:lstStyle/>
          <a:p>
            <a:pPr algn="ctr"/>
            <a:r>
              <a:rPr lang="en-GB" dirty="0"/>
              <a:t>Driverless vehicles</a:t>
            </a:r>
            <a:endParaRPr lang="en-US" dirty="0"/>
          </a:p>
        </p:txBody>
      </p:sp>
      <p:sp>
        <p:nvSpPr>
          <p:cNvPr id="12" name="Cloud Callout 11"/>
          <p:cNvSpPr/>
          <p:nvPr/>
        </p:nvSpPr>
        <p:spPr>
          <a:xfrm>
            <a:off x="934483" y="4599637"/>
            <a:ext cx="2664296" cy="1080120"/>
          </a:xfrm>
          <a:prstGeom prst="cloudCallout">
            <a:avLst>
              <a:gd name="adj1" fmla="val 68298"/>
              <a:gd name="adj2" fmla="val -53746"/>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Cloud Callout 13"/>
          <p:cNvSpPr/>
          <p:nvPr/>
        </p:nvSpPr>
        <p:spPr>
          <a:xfrm>
            <a:off x="3658301" y="5424604"/>
            <a:ext cx="2664296" cy="1080120"/>
          </a:xfrm>
          <a:prstGeom prst="cloudCallout">
            <a:avLst>
              <a:gd name="adj1" fmla="val -16222"/>
              <a:gd name="adj2" fmla="val -9544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4397979" y="5764614"/>
            <a:ext cx="1184941" cy="369332"/>
          </a:xfrm>
          <a:prstGeom prst="rect">
            <a:avLst/>
          </a:prstGeom>
          <a:noFill/>
        </p:spPr>
        <p:txBody>
          <a:bodyPr wrap="none" rtlCol="0">
            <a:spAutoFit/>
          </a:bodyPr>
          <a:lstStyle/>
          <a:p>
            <a:pPr algn="ctr"/>
            <a:r>
              <a:rPr lang="en-GB" dirty="0" err="1"/>
              <a:t>Etc</a:t>
            </a:r>
            <a:r>
              <a:rPr lang="en-GB" dirty="0"/>
              <a:t> </a:t>
            </a:r>
            <a:r>
              <a:rPr lang="en-GB" dirty="0" err="1"/>
              <a:t>etc</a:t>
            </a:r>
            <a:r>
              <a:rPr lang="en-GB" dirty="0"/>
              <a:t>….</a:t>
            </a:r>
            <a:endParaRPr lang="en-US" dirty="0"/>
          </a:p>
        </p:txBody>
      </p:sp>
    </p:spTree>
    <p:extLst>
      <p:ext uri="{BB962C8B-B14F-4D97-AF65-F5344CB8AC3E}">
        <p14:creationId xmlns:p14="http://schemas.microsoft.com/office/powerpoint/2010/main" val="3068476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54220"/>
            <a:ext cx="8352928" cy="5553636"/>
          </a:xfrm>
          <a:prstGeom prst="rect">
            <a:avLst/>
          </a:prstGeom>
        </p:spPr>
        <p:txBody>
          <a:bodyPr wrap="square">
            <a:spAutoFit/>
          </a:bodyPr>
          <a:lstStyle/>
          <a:p>
            <a:pPr algn="just">
              <a:lnSpc>
                <a:spcPct val="107000"/>
              </a:lnSpc>
              <a:spcAft>
                <a:spcPts val="800"/>
              </a:spcAft>
            </a:pPr>
            <a:r>
              <a:rPr lang="en-GB" dirty="0">
                <a:latin typeface="Calibri" panose="020F0502020204030204" pitchFamily="34" charset="0"/>
                <a:ea typeface="SimSun" panose="02010600030101010101" pitchFamily="2" charset="-122"/>
                <a:cs typeface="Times New Roman" panose="02020603050405020304" pitchFamily="18" charset="0"/>
              </a:rPr>
              <a:t>Dr Stephen Tweed, SHE and Pavement Engineer from the Department for Infrastructure </a:t>
            </a:r>
          </a:p>
          <a:p>
            <a:pPr algn="just">
              <a:lnSpc>
                <a:spcPct val="107000"/>
              </a:lnSpc>
              <a:spcAft>
                <a:spcPts val="800"/>
              </a:spcAft>
            </a:pPr>
            <a:r>
              <a:rPr lang="en-GB" dirty="0">
                <a:latin typeface="Calibri" panose="020F0502020204030204" pitchFamily="34" charset="0"/>
                <a:ea typeface="SimSun" panose="02010600030101010101" pitchFamily="2" charset="-122"/>
                <a:cs typeface="Times New Roman" panose="02020603050405020304" pitchFamily="18" charset="0"/>
              </a:rPr>
              <a:t>in Northern Ireland states</a:t>
            </a:r>
          </a:p>
          <a:p>
            <a:pPr algn="just">
              <a:lnSpc>
                <a:spcPct val="107000"/>
              </a:lnSpc>
              <a:spcAft>
                <a:spcPts val="800"/>
              </a:spcAft>
            </a:pPr>
            <a:endParaRPr lang="en-GB" sz="24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a:p>
            <a:pPr algn="just">
              <a:lnSpc>
                <a:spcPct val="107000"/>
              </a:lnSpc>
              <a:spcAft>
                <a:spcPts val="800"/>
              </a:spcAft>
            </a:pP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“In recognition of the importance on interlayer bonding within pavement structures, the application of bond coat in conjunction with each bituminous layer installed is a current requirement within NI road surfacing contracts.  Effective bonding between pavement layers is regarded as a key element in providing more durable, longer lasting assets with lower maintenance requirements, reducing the risk of premature failure resulting from layer delamination or water ingress into the pavement structure.  The use of high quality bond coat, between each pavement layer, is considered a fundamental requirement for the delivery of more sustainable pavements with increased service life and whole life value.”</a:t>
            </a:r>
            <a:endParaRPr lang="en-US" sz="23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Rectangle 4"/>
          <p:cNvSpPr/>
          <p:nvPr/>
        </p:nvSpPr>
        <p:spPr>
          <a:xfrm>
            <a:off x="251520" y="350932"/>
            <a:ext cx="8352928" cy="5553636"/>
          </a:xfrm>
          <a:prstGeom prst="rect">
            <a:avLst/>
          </a:prstGeom>
        </p:spPr>
        <p:txBody>
          <a:bodyPr wrap="square">
            <a:spAutoFit/>
          </a:bodyPr>
          <a:lstStyle/>
          <a:p>
            <a:pPr algn="just">
              <a:lnSpc>
                <a:spcPct val="107000"/>
              </a:lnSpc>
              <a:spcAft>
                <a:spcPts val="800"/>
              </a:spcAft>
            </a:pPr>
            <a:r>
              <a:rPr lang="en-GB" dirty="0">
                <a:latin typeface="Calibri" panose="020F0502020204030204" pitchFamily="34" charset="0"/>
                <a:ea typeface="SimSun" panose="02010600030101010101" pitchFamily="2" charset="-122"/>
                <a:cs typeface="Times New Roman" panose="02020603050405020304" pitchFamily="18" charset="0"/>
              </a:rPr>
              <a:t>Dr Stephen Tweed, SHE and Pavement Engineer from the Department for Infrastructure </a:t>
            </a:r>
          </a:p>
          <a:p>
            <a:pPr algn="just">
              <a:lnSpc>
                <a:spcPct val="107000"/>
              </a:lnSpc>
              <a:spcAft>
                <a:spcPts val="800"/>
              </a:spcAft>
            </a:pPr>
            <a:r>
              <a:rPr lang="en-GB" dirty="0">
                <a:latin typeface="Calibri" panose="020F0502020204030204" pitchFamily="34" charset="0"/>
                <a:ea typeface="SimSun" panose="02010600030101010101" pitchFamily="2" charset="-122"/>
                <a:cs typeface="Times New Roman" panose="02020603050405020304" pitchFamily="18" charset="0"/>
              </a:rPr>
              <a:t>in Northern Ireland states</a:t>
            </a:r>
          </a:p>
          <a:p>
            <a:pPr algn="just">
              <a:lnSpc>
                <a:spcPct val="107000"/>
              </a:lnSpc>
              <a:spcAft>
                <a:spcPts val="800"/>
              </a:spcAft>
            </a:pPr>
            <a:endParaRPr lang="en-GB" sz="24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a:p>
            <a:pPr algn="just">
              <a:lnSpc>
                <a:spcPct val="107000"/>
              </a:lnSpc>
              <a:spcAft>
                <a:spcPts val="800"/>
              </a:spcAft>
            </a:pP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“In recognition of the importance on interlayer bonding within pavement structures, the application of bond coat in conjunction with each bituminous layer installed is a current requirement within NI road surfacing contracts.  </a:t>
            </a:r>
            <a:r>
              <a:rPr lang="en-GB" sz="2300" dirty="0">
                <a:solidFill>
                  <a:schemeClr val="accent4">
                    <a:lumMod val="50000"/>
                  </a:schemeClr>
                </a:solidFill>
                <a:latin typeface="Calibri" panose="020F0502020204030204" pitchFamily="34" charset="0"/>
                <a:ea typeface="SimSun" panose="02010600030101010101" pitchFamily="2" charset="-122"/>
                <a:cs typeface="Times New Roman" panose="02020603050405020304" pitchFamily="18" charset="0"/>
              </a:rPr>
              <a:t>Effective bonding between pavement layers is regarded as a key element in providing more durable, longer lasting assets with lower maintenance requirements, reducing the risk of premature failure resulting from layer delamination or water ingress into the pavement structure.</a:t>
            </a: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  The use of high quality bond coat, between each pavement layer, is considered a fundamental requirement for the delivery of more sustainable pavements with increased service life and whole life value.”</a:t>
            </a:r>
            <a:endParaRPr lang="en-US" sz="23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0108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506780"/>
            <a:ext cx="7931224" cy="4298484"/>
          </a:xfrm>
          <a:prstGeom prst="rect">
            <a:avLst/>
          </a:prstGeom>
        </p:spPr>
        <p:txBody>
          <a:bodyPr wrap="square">
            <a:spAutoFit/>
          </a:bodyPr>
          <a:lstStyle/>
          <a:p>
            <a:pPr algn="just">
              <a:lnSpc>
                <a:spcPct val="107000"/>
              </a:lnSpc>
              <a:spcAft>
                <a:spcPts val="800"/>
              </a:spcAft>
            </a:pPr>
            <a:r>
              <a:rPr lang="en-GB" dirty="0" err="1">
                <a:latin typeface="Calibri" panose="020F0502020204030204" pitchFamily="34" charset="0"/>
                <a:ea typeface="SimSun" panose="02010600030101010101" pitchFamily="2" charset="-122"/>
                <a:cs typeface="Times New Roman" panose="02020603050405020304" pitchFamily="18" charset="0"/>
              </a:rPr>
              <a:t>Arash</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Khojinian</a:t>
            </a:r>
            <a:r>
              <a:rPr lang="en-GB" dirty="0">
                <a:latin typeface="Calibri" panose="020F0502020204030204" pitchFamily="34" charset="0"/>
                <a:ea typeface="SimSun" panose="02010600030101010101" pitchFamily="2" charset="-122"/>
                <a:cs typeface="Times New Roman" panose="02020603050405020304" pitchFamily="18" charset="0"/>
              </a:rPr>
              <a:t>, Head of Pavements for Highways England, says: </a:t>
            </a:r>
          </a:p>
          <a:p>
            <a:pPr algn="just">
              <a:lnSpc>
                <a:spcPct val="107000"/>
              </a:lnSpc>
              <a:spcAft>
                <a:spcPts val="800"/>
              </a:spcAft>
            </a:pPr>
            <a:endParaRPr lang="en-GB"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07000"/>
              </a:lnSpc>
              <a:spcAft>
                <a:spcPts val="800"/>
              </a:spcAft>
            </a:pP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“Increasing the durability of the pavements on England’s strategic road network is vital. Properly bonded, well-designed asphalt layers are key to building longer-lasting pavements. Not only does the bond coat create a single uniform structure of the pavement, but it plays a critical role in protecting the lower layers from ingress of water. Correct specification and application of bond coats is essential if we want to see long-term improvement in the quality of England’s motorways and major roads”.</a:t>
            </a:r>
            <a:endParaRPr lang="en-US" sz="23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 name="Rectangle 3"/>
          <p:cNvSpPr/>
          <p:nvPr/>
        </p:nvSpPr>
        <p:spPr>
          <a:xfrm>
            <a:off x="448494" y="1505349"/>
            <a:ext cx="7931224" cy="4298484"/>
          </a:xfrm>
          <a:prstGeom prst="rect">
            <a:avLst/>
          </a:prstGeom>
        </p:spPr>
        <p:txBody>
          <a:bodyPr wrap="square">
            <a:spAutoFit/>
          </a:bodyPr>
          <a:lstStyle/>
          <a:p>
            <a:pPr algn="just">
              <a:lnSpc>
                <a:spcPct val="107000"/>
              </a:lnSpc>
              <a:spcAft>
                <a:spcPts val="800"/>
              </a:spcAft>
            </a:pPr>
            <a:r>
              <a:rPr lang="en-GB" dirty="0" err="1">
                <a:latin typeface="Calibri" panose="020F0502020204030204" pitchFamily="34" charset="0"/>
                <a:ea typeface="SimSun" panose="02010600030101010101" pitchFamily="2" charset="-122"/>
                <a:cs typeface="Times New Roman" panose="02020603050405020304" pitchFamily="18" charset="0"/>
              </a:rPr>
              <a:t>Arash</a:t>
            </a:r>
            <a:r>
              <a:rPr lang="en-GB" dirty="0">
                <a:latin typeface="Calibri" panose="020F0502020204030204" pitchFamily="34" charset="0"/>
                <a:ea typeface="SimSun" panose="02010600030101010101" pitchFamily="2" charset="-122"/>
                <a:cs typeface="Times New Roman" panose="02020603050405020304" pitchFamily="18" charset="0"/>
              </a:rPr>
              <a:t> </a:t>
            </a:r>
            <a:r>
              <a:rPr lang="en-GB" dirty="0" err="1">
                <a:latin typeface="Calibri" panose="020F0502020204030204" pitchFamily="34" charset="0"/>
                <a:ea typeface="SimSun" panose="02010600030101010101" pitchFamily="2" charset="-122"/>
                <a:cs typeface="Times New Roman" panose="02020603050405020304" pitchFamily="18" charset="0"/>
              </a:rPr>
              <a:t>Khojinian</a:t>
            </a:r>
            <a:r>
              <a:rPr lang="en-GB" dirty="0">
                <a:latin typeface="Calibri" panose="020F0502020204030204" pitchFamily="34" charset="0"/>
                <a:ea typeface="SimSun" panose="02010600030101010101" pitchFamily="2" charset="-122"/>
                <a:cs typeface="Times New Roman" panose="02020603050405020304" pitchFamily="18" charset="0"/>
              </a:rPr>
              <a:t>, Head of Pavements for Highways England, says: </a:t>
            </a:r>
          </a:p>
          <a:p>
            <a:pPr algn="just">
              <a:lnSpc>
                <a:spcPct val="107000"/>
              </a:lnSpc>
              <a:spcAft>
                <a:spcPts val="800"/>
              </a:spcAft>
            </a:pPr>
            <a:endParaRPr lang="en-GB"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07000"/>
              </a:lnSpc>
              <a:spcAft>
                <a:spcPts val="800"/>
              </a:spcAft>
            </a:pP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“Increasing the durability of the pavements on England’s strategic road network is vital. </a:t>
            </a:r>
            <a:r>
              <a:rPr lang="en-GB" sz="2300" dirty="0">
                <a:solidFill>
                  <a:schemeClr val="accent4">
                    <a:lumMod val="50000"/>
                  </a:schemeClr>
                </a:solidFill>
                <a:latin typeface="Calibri" panose="020F0502020204030204" pitchFamily="34" charset="0"/>
                <a:ea typeface="SimSun" panose="02010600030101010101" pitchFamily="2" charset="-122"/>
                <a:cs typeface="Times New Roman" panose="02020603050405020304" pitchFamily="18" charset="0"/>
              </a:rPr>
              <a:t>Properly bonded, well-designed asphalt layers are key to building longer-lasting pavements. Not only does the bond coat create a single uniform structure of the pavement, but it plays a critical role in protecting the lower layers from ingress of water.</a:t>
            </a:r>
            <a:r>
              <a:rPr lang="en-GB" sz="2300" dirty="0">
                <a:solidFill>
                  <a:srgbClr val="FF0000"/>
                </a:solidFill>
                <a:latin typeface="Calibri" panose="020F0502020204030204" pitchFamily="34" charset="0"/>
                <a:ea typeface="SimSun" panose="02010600030101010101" pitchFamily="2" charset="-122"/>
                <a:cs typeface="Times New Roman" panose="02020603050405020304" pitchFamily="18" charset="0"/>
              </a:rPr>
              <a:t> Correct specification and application of bond coats is essential if we want to see long-term improvement in the quality of England’s motorways and major roads”.</a:t>
            </a:r>
            <a:endParaRPr lang="en-US" sz="23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3475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09586167"/>
              </p:ext>
            </p:extLst>
          </p:nvPr>
        </p:nvGraphicFramePr>
        <p:xfrm>
          <a:off x="179512" y="980728"/>
          <a:ext cx="820891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203848" y="9397"/>
            <a:ext cx="2845138" cy="523220"/>
          </a:xfrm>
          <a:prstGeom prst="rect">
            <a:avLst/>
          </a:prstGeom>
        </p:spPr>
        <p:txBody>
          <a:bodyPr wrap="none">
            <a:spAutoFit/>
          </a:bodyPr>
          <a:lstStyle/>
          <a:p>
            <a:r>
              <a:rPr lang="en-US" sz="2800" b="1" dirty="0"/>
              <a:t>www.rea.org.uk</a:t>
            </a:r>
          </a:p>
        </p:txBody>
      </p:sp>
      <p:sp>
        <p:nvSpPr>
          <p:cNvPr id="3" name="Rectangle 2"/>
          <p:cNvSpPr/>
          <p:nvPr/>
        </p:nvSpPr>
        <p:spPr>
          <a:xfrm>
            <a:off x="3133316" y="673532"/>
            <a:ext cx="2986202" cy="523220"/>
          </a:xfrm>
          <a:prstGeom prst="rect">
            <a:avLst/>
          </a:prstGeom>
        </p:spPr>
        <p:txBody>
          <a:bodyPr wrap="none">
            <a:spAutoFit/>
          </a:bodyPr>
          <a:lstStyle/>
          <a:p>
            <a:r>
              <a:rPr lang="en-US" sz="2800" b="1" dirty="0"/>
              <a:t>www.rsta-uk.org</a:t>
            </a:r>
          </a:p>
        </p:txBody>
      </p:sp>
    </p:spTree>
    <p:extLst>
      <p:ext uri="{BB962C8B-B14F-4D97-AF65-F5344CB8AC3E}">
        <p14:creationId xmlns:p14="http://schemas.microsoft.com/office/powerpoint/2010/main" val="283703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is the topic so important? </a:t>
            </a:r>
            <a:endParaRPr lang="en-US" dirty="0"/>
          </a:p>
        </p:txBody>
      </p:sp>
      <p:pic>
        <p:nvPicPr>
          <p:cNvPr id="3" name="Picture 2"/>
          <p:cNvPicPr>
            <a:picLocks noChangeAspect="1"/>
          </p:cNvPicPr>
          <p:nvPr/>
        </p:nvPicPr>
        <p:blipFill>
          <a:blip r:embed="rId2"/>
          <a:stretch>
            <a:fillRect/>
          </a:stretch>
        </p:blipFill>
        <p:spPr>
          <a:xfrm>
            <a:off x="4572000" y="737050"/>
            <a:ext cx="4427984" cy="5390140"/>
          </a:xfrm>
          <a:prstGeom prst="rect">
            <a:avLst/>
          </a:prstGeom>
        </p:spPr>
      </p:pic>
      <p:pic>
        <p:nvPicPr>
          <p:cNvPr id="4" name="Picture 3"/>
          <p:cNvPicPr>
            <a:picLocks noChangeAspect="1"/>
          </p:cNvPicPr>
          <p:nvPr/>
        </p:nvPicPr>
        <p:blipFill>
          <a:blip r:embed="rId3"/>
          <a:stretch>
            <a:fillRect/>
          </a:stretch>
        </p:blipFill>
        <p:spPr>
          <a:xfrm>
            <a:off x="368440" y="735288"/>
            <a:ext cx="4105848" cy="5391902"/>
          </a:xfrm>
          <a:prstGeom prst="rect">
            <a:avLst/>
          </a:prstGeom>
        </p:spPr>
      </p:pic>
      <p:sp>
        <p:nvSpPr>
          <p:cNvPr id="5" name="Oval 4"/>
          <p:cNvSpPr/>
          <p:nvPr/>
        </p:nvSpPr>
        <p:spPr>
          <a:xfrm>
            <a:off x="4788024" y="1196752"/>
            <a:ext cx="2664296" cy="115212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6228184" y="2564904"/>
            <a:ext cx="2088232" cy="1008112"/>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7020272" y="3501008"/>
            <a:ext cx="1700144" cy="115212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p:cNvSpPr/>
          <p:nvPr/>
        </p:nvSpPr>
        <p:spPr>
          <a:xfrm>
            <a:off x="6757764" y="4509120"/>
            <a:ext cx="1962652" cy="1152128"/>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229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par>
                                <p:cTn id="29" presetID="10" presetClass="exit" presetSubtype="0" fill="hold" grpId="1"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animBg="1"/>
      <p:bldP spid="10" grpId="1" animBg="1"/>
      <p:bldP spid="11" grpId="0" animBg="1"/>
      <p:bldP spid="11" grpId="1"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635897" y="3356992"/>
            <a:ext cx="1440160" cy="322211"/>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p:cNvPicPr>
          <p:nvPr/>
        </p:nvPicPr>
        <p:blipFill>
          <a:blip r:embed="rId2"/>
          <a:stretch>
            <a:fillRect/>
          </a:stretch>
        </p:blipFill>
        <p:spPr>
          <a:xfrm>
            <a:off x="5076056" y="1916832"/>
            <a:ext cx="2934109" cy="3524742"/>
          </a:xfrm>
          <a:prstGeom prst="rect">
            <a:avLst/>
          </a:prstGeom>
        </p:spPr>
      </p:pic>
      <p:pic>
        <p:nvPicPr>
          <p:cNvPr id="5" name="Picture 4"/>
          <p:cNvPicPr>
            <a:picLocks noChangeAspect="1"/>
          </p:cNvPicPr>
          <p:nvPr/>
        </p:nvPicPr>
        <p:blipFill>
          <a:blip r:embed="rId3"/>
          <a:stretch>
            <a:fillRect/>
          </a:stretch>
        </p:blipFill>
        <p:spPr>
          <a:xfrm>
            <a:off x="457200" y="1124744"/>
            <a:ext cx="3441919" cy="4844500"/>
          </a:xfrm>
          <a:prstGeom prst="rect">
            <a:avLst/>
          </a:prstGeom>
        </p:spPr>
      </p:pic>
      <p:sp>
        <p:nvSpPr>
          <p:cNvPr id="7" name="Title 1"/>
          <p:cNvSpPr>
            <a:spLocks noGrp="1"/>
          </p:cNvSpPr>
          <p:nvPr>
            <p:ph type="title"/>
          </p:nvPr>
        </p:nvSpPr>
        <p:spPr>
          <a:xfrm>
            <a:off x="457200" y="274638"/>
            <a:ext cx="8218800" cy="635000"/>
          </a:xfrm>
        </p:spPr>
        <p:txBody>
          <a:bodyPr/>
          <a:lstStyle/>
          <a:p>
            <a:r>
              <a:rPr lang="en-GB" dirty="0"/>
              <a:t>Why is the topic so important? </a:t>
            </a:r>
            <a:endParaRPr lang="en-US" dirty="0"/>
          </a:p>
        </p:txBody>
      </p:sp>
      <p:sp>
        <p:nvSpPr>
          <p:cNvPr id="2" name="Rectangle 1"/>
          <p:cNvSpPr/>
          <p:nvPr/>
        </p:nvSpPr>
        <p:spPr>
          <a:xfrm>
            <a:off x="5076056" y="2276872"/>
            <a:ext cx="2934109" cy="216024"/>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5076056" y="2636912"/>
            <a:ext cx="2934109" cy="216024"/>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5076056" y="4221088"/>
            <a:ext cx="2934109" cy="216024"/>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5030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635897" y="3356992"/>
            <a:ext cx="1440160" cy="322211"/>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p:nvPicPr>
        <p:blipFill>
          <a:blip r:embed="rId3"/>
          <a:stretch>
            <a:fillRect/>
          </a:stretch>
        </p:blipFill>
        <p:spPr>
          <a:xfrm>
            <a:off x="457200" y="1124744"/>
            <a:ext cx="3441919" cy="4844500"/>
          </a:xfrm>
          <a:prstGeom prst="rect">
            <a:avLst/>
          </a:prstGeom>
        </p:spPr>
      </p:pic>
      <p:pic>
        <p:nvPicPr>
          <p:cNvPr id="3" name="Picture 2"/>
          <p:cNvPicPr>
            <a:picLocks noChangeAspect="1"/>
          </p:cNvPicPr>
          <p:nvPr/>
        </p:nvPicPr>
        <p:blipFill>
          <a:blip r:embed="rId4"/>
          <a:stretch>
            <a:fillRect/>
          </a:stretch>
        </p:blipFill>
        <p:spPr>
          <a:xfrm>
            <a:off x="5082109" y="2408555"/>
            <a:ext cx="3370837" cy="2541296"/>
          </a:xfrm>
          <a:prstGeom prst="rect">
            <a:avLst/>
          </a:prstGeom>
        </p:spPr>
      </p:pic>
      <p:sp>
        <p:nvSpPr>
          <p:cNvPr id="7" name="Title 1"/>
          <p:cNvSpPr>
            <a:spLocks noGrp="1"/>
          </p:cNvSpPr>
          <p:nvPr>
            <p:ph type="title"/>
          </p:nvPr>
        </p:nvSpPr>
        <p:spPr>
          <a:xfrm>
            <a:off x="457200" y="274638"/>
            <a:ext cx="8218800" cy="635000"/>
          </a:xfrm>
        </p:spPr>
        <p:txBody>
          <a:bodyPr/>
          <a:lstStyle/>
          <a:p>
            <a:r>
              <a:rPr lang="en-GB" dirty="0"/>
              <a:t>Why is the topic so important? </a:t>
            </a:r>
            <a:endParaRPr lang="en-US" dirty="0"/>
          </a:p>
        </p:txBody>
      </p:sp>
      <p:sp>
        <p:nvSpPr>
          <p:cNvPr id="8" name="Rectangle 7"/>
          <p:cNvSpPr/>
          <p:nvPr/>
        </p:nvSpPr>
        <p:spPr>
          <a:xfrm>
            <a:off x="6012161" y="3534493"/>
            <a:ext cx="1944216" cy="216024"/>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5098505" y="3766913"/>
            <a:ext cx="1561728" cy="216024"/>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5111031" y="4316214"/>
            <a:ext cx="3133377" cy="216024"/>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5111031" y="4525020"/>
            <a:ext cx="613097" cy="180330"/>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293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635897" y="3356992"/>
            <a:ext cx="1440160" cy="322211"/>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p:nvPicPr>
        <p:blipFill>
          <a:blip r:embed="rId2"/>
          <a:stretch>
            <a:fillRect/>
          </a:stretch>
        </p:blipFill>
        <p:spPr>
          <a:xfrm>
            <a:off x="457200" y="1124744"/>
            <a:ext cx="3441919" cy="4844500"/>
          </a:xfrm>
          <a:prstGeom prst="rect">
            <a:avLst/>
          </a:prstGeom>
        </p:spPr>
      </p:pic>
      <p:pic>
        <p:nvPicPr>
          <p:cNvPr id="4" name="Picture 3"/>
          <p:cNvPicPr>
            <a:picLocks noChangeAspect="1"/>
          </p:cNvPicPr>
          <p:nvPr/>
        </p:nvPicPr>
        <p:blipFill>
          <a:blip r:embed="rId3"/>
          <a:stretch>
            <a:fillRect/>
          </a:stretch>
        </p:blipFill>
        <p:spPr>
          <a:xfrm>
            <a:off x="5076057" y="2273225"/>
            <a:ext cx="3358724" cy="2811955"/>
          </a:xfrm>
          <a:prstGeom prst="rect">
            <a:avLst/>
          </a:prstGeom>
        </p:spPr>
      </p:pic>
      <p:sp>
        <p:nvSpPr>
          <p:cNvPr id="7" name="Title 1"/>
          <p:cNvSpPr>
            <a:spLocks noGrp="1"/>
          </p:cNvSpPr>
          <p:nvPr>
            <p:ph type="title"/>
          </p:nvPr>
        </p:nvSpPr>
        <p:spPr>
          <a:xfrm>
            <a:off x="457200" y="274638"/>
            <a:ext cx="8218800" cy="635000"/>
          </a:xfrm>
        </p:spPr>
        <p:txBody>
          <a:bodyPr/>
          <a:lstStyle/>
          <a:p>
            <a:r>
              <a:rPr lang="en-GB" dirty="0"/>
              <a:t>Why is the topic so important? </a:t>
            </a:r>
            <a:endParaRPr lang="en-US" dirty="0"/>
          </a:p>
        </p:txBody>
      </p:sp>
      <p:sp>
        <p:nvSpPr>
          <p:cNvPr id="8" name="Rectangle 7"/>
          <p:cNvSpPr/>
          <p:nvPr/>
        </p:nvSpPr>
        <p:spPr>
          <a:xfrm>
            <a:off x="5076057" y="3268118"/>
            <a:ext cx="3178697" cy="501872"/>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5076057" y="3769990"/>
            <a:ext cx="3178697" cy="379090"/>
          </a:xfrm>
          <a:prstGeom prst="rect">
            <a:avLst/>
          </a:prstGeom>
          <a:solidFill>
            <a:srgbClr val="C00000">
              <a:alpha val="50196"/>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445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is the topic so important?</a:t>
            </a:r>
            <a:endParaRPr lang="en-US" dirty="0"/>
          </a:p>
        </p:txBody>
      </p:sp>
      <p:pic>
        <p:nvPicPr>
          <p:cNvPr id="4" name="Picture 3"/>
          <p:cNvPicPr>
            <a:picLocks noChangeAspect="1"/>
          </p:cNvPicPr>
          <p:nvPr/>
        </p:nvPicPr>
        <p:blipFill>
          <a:blip r:embed="rId2"/>
          <a:stretch>
            <a:fillRect/>
          </a:stretch>
        </p:blipFill>
        <p:spPr>
          <a:xfrm>
            <a:off x="323528" y="919932"/>
            <a:ext cx="4709872" cy="2459871"/>
          </a:xfrm>
          <a:prstGeom prst="rect">
            <a:avLst/>
          </a:prstGeom>
        </p:spPr>
      </p:pic>
      <p:pic>
        <p:nvPicPr>
          <p:cNvPr id="5" name="Picture 4"/>
          <p:cNvPicPr>
            <a:picLocks noChangeAspect="1"/>
          </p:cNvPicPr>
          <p:nvPr/>
        </p:nvPicPr>
        <p:blipFill>
          <a:blip r:embed="rId3"/>
          <a:stretch>
            <a:fillRect/>
          </a:stretch>
        </p:blipFill>
        <p:spPr>
          <a:xfrm>
            <a:off x="3154934" y="3428999"/>
            <a:ext cx="5487166" cy="2638793"/>
          </a:xfrm>
          <a:prstGeom prst="rect">
            <a:avLst/>
          </a:prstGeom>
        </p:spPr>
      </p:pic>
    </p:spTree>
    <p:extLst>
      <p:ext uri="{BB962C8B-B14F-4D97-AF65-F5344CB8AC3E}">
        <p14:creationId xmlns:p14="http://schemas.microsoft.com/office/powerpoint/2010/main" val="26015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is the topic so important?</a:t>
            </a:r>
            <a:endParaRPr lang="en-US" dirty="0"/>
          </a:p>
        </p:txBody>
      </p:sp>
      <p:pic>
        <p:nvPicPr>
          <p:cNvPr id="4" name="Picture 3"/>
          <p:cNvPicPr>
            <a:picLocks noChangeAspect="1"/>
          </p:cNvPicPr>
          <p:nvPr/>
        </p:nvPicPr>
        <p:blipFill>
          <a:blip r:embed="rId2"/>
          <a:stretch>
            <a:fillRect/>
          </a:stretch>
        </p:blipFill>
        <p:spPr>
          <a:xfrm>
            <a:off x="1202293" y="1412776"/>
            <a:ext cx="5570554" cy="3333074"/>
          </a:xfrm>
          <a:prstGeom prst="rect">
            <a:avLst/>
          </a:prstGeom>
        </p:spPr>
      </p:pic>
    </p:spTree>
    <p:extLst>
      <p:ext uri="{BB962C8B-B14F-4D97-AF65-F5344CB8AC3E}">
        <p14:creationId xmlns:p14="http://schemas.microsoft.com/office/powerpoint/2010/main" val="60101399"/>
      </p:ext>
    </p:extLst>
  </p:cSld>
  <p:clrMapOvr>
    <a:masterClrMapping/>
  </p:clrMapOvr>
</p:sld>
</file>

<file path=ppt/theme/theme1.xml><?xml version="1.0" encoding="utf-8"?>
<a:theme xmlns:a="http://schemas.openxmlformats.org/drawingml/2006/main" name="TOTAL-EN-blu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1366</Words>
  <Application>Microsoft Office PowerPoint</Application>
  <PresentationFormat>On-screen Show (4:3)</PresentationFormat>
  <Paragraphs>171</Paragraphs>
  <Slides>31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Helvetica</vt:lpstr>
      <vt:lpstr>Lucida Grande</vt:lpstr>
      <vt:lpstr>Wingdings</vt:lpstr>
      <vt:lpstr>TOTAL-EN-blue template</vt:lpstr>
      <vt:lpstr>PowerPoint Presentation</vt:lpstr>
      <vt:lpstr>introduction</vt:lpstr>
      <vt:lpstr>PowerPoint Presentation</vt:lpstr>
      <vt:lpstr>Why is the topic so important? </vt:lpstr>
      <vt:lpstr>Why is the topic so important? </vt:lpstr>
      <vt:lpstr>Why is the topic so important? </vt:lpstr>
      <vt:lpstr>Why is the topic so important? </vt:lpstr>
      <vt:lpstr>Why is the topic so important?</vt:lpstr>
      <vt:lpstr>Why is the topic so important?</vt:lpstr>
      <vt:lpstr>Why is the topic so important? </vt:lpstr>
      <vt:lpstr>Bond Coats and Tack Coats</vt:lpstr>
      <vt:lpstr>Bond Coats</vt:lpstr>
      <vt:lpstr>Bond coats</vt:lpstr>
      <vt:lpstr>Bond Coats</vt:lpstr>
      <vt:lpstr>PowerPoint Presentation</vt:lpstr>
      <vt:lpstr>PowerPoint Presentation</vt:lpstr>
      <vt:lpstr>What constitutes an interlayer bond?</vt:lpstr>
      <vt:lpstr>What constitutes an interlayer bond?</vt:lpstr>
      <vt:lpstr>What constitutes an interlayer bond?</vt:lpstr>
      <vt:lpstr>Research evidence</vt:lpstr>
      <vt:lpstr>Water impact</vt:lpstr>
      <vt:lpstr>PowerPoint Presentation</vt:lpstr>
      <vt:lpstr>Application – BS 594987</vt:lpstr>
      <vt:lpstr>PowerPoint Presentation</vt:lpstr>
      <vt:lpstr>Application</vt:lpstr>
      <vt:lpstr>PowerPoint Presentation</vt:lpstr>
      <vt:lpstr>PowerPoint Presentation</vt:lpstr>
      <vt:lpstr>application</vt:lpstr>
      <vt:lpstr>The future</vt:lpstr>
      <vt:lpstr>PowerPoint Presentation</vt:lpstr>
      <vt:lpstr>PowerPoint Presentation</vt:lpstr>
    </vt:vector>
  </TitlesOfParts>
  <Company>TOTAL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J0297307</dc:creator>
  <cp:lastModifiedBy>Sarah Knott</cp:lastModifiedBy>
  <cp:revision>269</cp:revision>
  <dcterms:created xsi:type="dcterms:W3CDTF">2014-12-17T08:46:31Z</dcterms:created>
  <dcterms:modified xsi:type="dcterms:W3CDTF">2021-05-14T07:58:02Z</dcterms:modified>
</cp:coreProperties>
</file>